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2" r:id="rId10"/>
    <p:sldId id="265" r:id="rId11"/>
    <p:sldId id="30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4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05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2079-ED75-4A92-87C4-433FF25257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186CF-C19B-4B7C-B00A-1444D779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2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86CF-C19B-4B7C-B00A-1444D77944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2C3CA52-5ABF-4DBF-8402-16A4A63951D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B5FC63-0A45-4671-8F51-687EFE02CB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191" y="1219200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/>
              <a:t> </a:t>
            </a:r>
            <a:r>
              <a:rPr lang="fa-IR" b="1" dirty="0"/>
              <a:t>مراقبت های پرستاری در مدیریت درد شیرخواران و کودکان بستری در بیمارستان 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41" y="2971800"/>
            <a:ext cx="66675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51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pPr algn="ctr"/>
            <a:r>
              <a:rPr lang="fa-IR" b="1" dirty="0">
                <a:solidFill>
                  <a:srgbClr val="FF0000"/>
                </a:solidFill>
              </a:rPr>
              <a:t>مرحله دوم: درمان یا تسکین درد</a:t>
            </a:r>
            <a:r>
              <a:rPr lang="fa-I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4162"/>
            <a:ext cx="8153400" cy="3017838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dirty="0"/>
              <a:t>از آنجا که </a:t>
            </a:r>
            <a:r>
              <a:rPr lang="fa-IR" b="1" dirty="0"/>
              <a:t>درد مجموعه ای </a:t>
            </a:r>
            <a:r>
              <a:rPr lang="fa-IR" b="1" dirty="0" smtClean="0"/>
              <a:t>از</a:t>
            </a:r>
            <a:r>
              <a:rPr lang="fa-IR" b="1" dirty="0"/>
              <a:t> عوامل بیولوژیکی ،روانی و </a:t>
            </a:r>
            <a:r>
              <a:rPr lang="fa-IR" b="1" dirty="0" smtClean="0"/>
              <a:t>اجتماعی</a:t>
            </a:r>
            <a:r>
              <a:rPr lang="fa-IR" dirty="0" smtClean="0"/>
              <a:t> است</a:t>
            </a:r>
            <a:r>
              <a:rPr lang="fa-IR" dirty="0"/>
              <a:t>؛  مدیریت درد به نوبه خود </a:t>
            </a:r>
            <a:r>
              <a:rPr lang="fa-IR" dirty="0" smtClean="0"/>
              <a:t>نیازمند یک رویکرد </a:t>
            </a:r>
            <a:r>
              <a:rPr lang="fa-IR" dirty="0"/>
              <a:t>چند وجهی و بین رشته ای است. </a:t>
            </a:r>
            <a:r>
              <a:rPr lang="fa-IR" dirty="0" smtClean="0"/>
              <a:t>درنتیجه همکاری </a:t>
            </a:r>
            <a:r>
              <a:rPr lang="fa-IR" dirty="0"/>
              <a:t>و تشریک مساعی بین اعضای تیم درمانی باید مد </a:t>
            </a:r>
            <a:r>
              <a:rPr lang="fa-IR" dirty="0" smtClean="0"/>
              <a:t>نظر قرار بگیرد</a:t>
            </a:r>
            <a:r>
              <a:rPr lang="fa-IR" dirty="0"/>
              <a:t>. </a:t>
            </a:r>
            <a:endParaRPr lang="fa-IR" dirty="0" smtClean="0"/>
          </a:p>
          <a:p>
            <a:pPr algn="r" rtl="1"/>
            <a:r>
              <a:rPr lang="fa-IR" dirty="0" smtClean="0"/>
              <a:t>تسکین </a:t>
            </a:r>
            <a:r>
              <a:rPr lang="fa-IR" dirty="0"/>
              <a:t>درد در کودکان می تواند به روش </a:t>
            </a:r>
            <a:r>
              <a:rPr lang="fa-IR" b="1" dirty="0">
                <a:solidFill>
                  <a:srgbClr val="FF0000"/>
                </a:solidFill>
              </a:rPr>
              <a:t>دارویی</a:t>
            </a:r>
            <a:r>
              <a:rPr lang="fa-IR" dirty="0"/>
              <a:t> و </a:t>
            </a:r>
            <a:r>
              <a:rPr lang="fa-IR" b="1" dirty="0">
                <a:solidFill>
                  <a:srgbClr val="FF0000"/>
                </a:solidFill>
              </a:rPr>
              <a:t>غیر دارویی </a:t>
            </a:r>
            <a:r>
              <a:rPr lang="fa-IR" dirty="0"/>
              <a:t>و </a:t>
            </a:r>
            <a:r>
              <a:rPr lang="fa-IR" b="1" dirty="0">
                <a:solidFill>
                  <a:srgbClr val="FF0000"/>
                </a:solidFill>
              </a:rPr>
              <a:t>جراحی</a:t>
            </a:r>
            <a:r>
              <a:rPr lang="fa-IR" dirty="0"/>
              <a:t> و یا </a:t>
            </a:r>
            <a:r>
              <a:rPr lang="fa-IR" b="1" dirty="0">
                <a:solidFill>
                  <a:srgbClr val="FF0000"/>
                </a:solidFill>
              </a:rPr>
              <a:t>ترکیبی از چند روش</a:t>
            </a:r>
            <a:r>
              <a:rPr lang="fa-IR" dirty="0"/>
              <a:t> بر پایه نیازها و اهداف اختصاصی هر کودک انجام شود.  </a:t>
            </a: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7" y="4572000"/>
            <a:ext cx="25622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1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انواع روش های غیردارویی مثل 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791200"/>
          </a:xfrm>
        </p:spPr>
        <p:txBody>
          <a:bodyPr>
            <a:normAutofit fontScale="47500" lnSpcReduction="20000"/>
          </a:bodyPr>
          <a:lstStyle/>
          <a:p>
            <a:pPr marL="0" indent="0" algn="r" rtl="1">
              <a:buNone/>
            </a:pPr>
            <a:endParaRPr lang="fa-IR" dirty="0"/>
          </a:p>
          <a:p>
            <a:pPr algn="ctr" rtl="1"/>
            <a:r>
              <a:rPr lang="fa-IR" b="1" i="1" dirty="0"/>
              <a:t>مکیدن غیر تغذیه ای(</a:t>
            </a:r>
            <a:r>
              <a:rPr lang="en-US" b="1" i="1" dirty="0"/>
              <a:t>NNS</a:t>
            </a:r>
            <a:r>
              <a:rPr lang="fa-IR" b="1" i="1" dirty="0"/>
              <a:t>) یا آغشته به سوکروز، شیرمادر، </a:t>
            </a:r>
          </a:p>
          <a:p>
            <a:pPr algn="ctr" rtl="1"/>
            <a:r>
              <a:rPr lang="fa-IR" b="1" i="1" dirty="0"/>
              <a:t>مراقبت کانگورویی</a:t>
            </a:r>
            <a:r>
              <a:rPr lang="en-US" b="1" i="1" dirty="0"/>
              <a:t>(</a:t>
            </a:r>
            <a:r>
              <a:rPr lang="en-US" b="1" i="1" dirty="0" err="1"/>
              <a:t>kmc</a:t>
            </a:r>
            <a:r>
              <a:rPr lang="en-US" b="1" i="1" dirty="0" smtClean="0"/>
              <a:t>)</a:t>
            </a:r>
            <a:endParaRPr lang="fa-IR" b="1" i="1" dirty="0"/>
          </a:p>
          <a:p>
            <a:pPr algn="ctr" rtl="1"/>
            <a:r>
              <a:rPr lang="fa-IR" b="1" i="1" dirty="0"/>
              <a:t>لمس </a:t>
            </a:r>
            <a:r>
              <a:rPr lang="fa-IR" b="1" i="1" dirty="0" smtClean="0"/>
              <a:t>درمانی</a:t>
            </a:r>
            <a:endParaRPr lang="fa-IR" b="1" i="1" dirty="0"/>
          </a:p>
          <a:p>
            <a:pPr algn="ctr" rtl="1"/>
            <a:r>
              <a:rPr lang="fa-IR" b="1" i="1" dirty="0" smtClean="0"/>
              <a:t>ماساژ</a:t>
            </a:r>
            <a:endParaRPr lang="fa-IR" b="1" i="1" dirty="0"/>
          </a:p>
          <a:p>
            <a:pPr algn="ctr" rtl="1"/>
            <a:r>
              <a:rPr lang="fa-IR" b="1" i="1" dirty="0"/>
              <a:t>پوزیشن </a:t>
            </a:r>
            <a:r>
              <a:rPr lang="fa-IR" b="1" i="1" dirty="0" smtClean="0"/>
              <a:t>دادن</a:t>
            </a:r>
            <a:endParaRPr lang="fa-IR" b="1" i="1" dirty="0"/>
          </a:p>
          <a:p>
            <a:pPr algn="ctr" rtl="1"/>
            <a:r>
              <a:rPr lang="fa-IR" b="1" i="1" dirty="0"/>
              <a:t>بازی </a:t>
            </a:r>
            <a:r>
              <a:rPr lang="fa-IR" b="1" i="1" dirty="0" smtClean="0"/>
              <a:t>درمانی</a:t>
            </a:r>
            <a:endParaRPr lang="fa-IR" b="1" i="1" dirty="0"/>
          </a:p>
          <a:p>
            <a:pPr algn="ctr" rtl="1"/>
            <a:r>
              <a:rPr lang="fa-IR" b="1" i="1" dirty="0"/>
              <a:t>بازی </a:t>
            </a:r>
            <a:r>
              <a:rPr lang="fa-IR" b="1" i="1" dirty="0" smtClean="0"/>
              <a:t>تعاملی</a:t>
            </a:r>
            <a:endParaRPr lang="fa-IR" b="1" i="1" dirty="0"/>
          </a:p>
          <a:p>
            <a:pPr algn="ctr" rtl="1"/>
            <a:r>
              <a:rPr lang="fa-IR" b="1" i="1" dirty="0"/>
              <a:t>روش های انحراف </a:t>
            </a:r>
            <a:r>
              <a:rPr lang="fa-IR" b="1" i="1" dirty="0" smtClean="0"/>
              <a:t>فکر</a:t>
            </a:r>
            <a:endParaRPr lang="fa-IR" b="1" i="1" dirty="0"/>
          </a:p>
          <a:p>
            <a:pPr algn="ctr" rtl="1"/>
            <a:r>
              <a:rPr lang="fa-IR" b="1" i="1" dirty="0"/>
              <a:t>بازی با </a:t>
            </a:r>
            <a:r>
              <a:rPr lang="fa-IR" b="1" i="1" dirty="0" smtClean="0"/>
              <a:t>حیوانات</a:t>
            </a:r>
            <a:endParaRPr lang="fa-IR" b="1" i="1" dirty="0"/>
          </a:p>
          <a:p>
            <a:pPr algn="ctr" rtl="1"/>
            <a:r>
              <a:rPr lang="fa-IR" b="1" i="1" dirty="0"/>
              <a:t>حباب سازی و عروسک </a:t>
            </a:r>
            <a:r>
              <a:rPr lang="fa-IR" b="1" i="1" dirty="0" smtClean="0"/>
              <a:t>گردانی</a:t>
            </a:r>
            <a:endParaRPr lang="fa-IR" b="1" i="1" dirty="0"/>
          </a:p>
          <a:p>
            <a:pPr algn="ctr" rtl="1"/>
            <a:r>
              <a:rPr lang="fa-IR" b="1" i="1" dirty="0"/>
              <a:t> کارت </a:t>
            </a:r>
            <a:r>
              <a:rPr lang="fa-IR" b="1" i="1" dirty="0" smtClean="0"/>
              <a:t>بازی </a:t>
            </a:r>
            <a:endParaRPr lang="fa-IR" b="1" i="1" dirty="0"/>
          </a:p>
          <a:p>
            <a:pPr algn="ctr" rtl="1"/>
            <a:r>
              <a:rPr lang="fa-IR" b="1" i="1" dirty="0"/>
              <a:t>جویدن آدامس </a:t>
            </a:r>
            <a:r>
              <a:rPr lang="fa-IR" b="1" i="1" dirty="0" smtClean="0"/>
              <a:t>شیرین</a:t>
            </a:r>
            <a:endParaRPr lang="fa-IR" b="1" i="1" dirty="0"/>
          </a:p>
          <a:p>
            <a:pPr algn="ctr" rtl="1"/>
            <a:r>
              <a:rPr lang="fa-IR" b="1" i="1" dirty="0"/>
              <a:t>عینک های سه بعدی و </a:t>
            </a:r>
            <a:r>
              <a:rPr lang="fa-IR" b="1" i="1" dirty="0" smtClean="0"/>
              <a:t>پازل</a:t>
            </a:r>
            <a:endParaRPr lang="fa-IR" b="1" i="1" dirty="0"/>
          </a:p>
          <a:p>
            <a:pPr algn="ctr" rtl="1"/>
            <a:r>
              <a:rPr lang="fa-IR" b="1" i="1" dirty="0"/>
              <a:t> موسیقی </a:t>
            </a:r>
            <a:r>
              <a:rPr lang="fa-IR" b="1" i="1" dirty="0" smtClean="0"/>
              <a:t>درمانی</a:t>
            </a:r>
            <a:endParaRPr lang="fa-IR" b="1" i="1" dirty="0"/>
          </a:p>
          <a:p>
            <a:pPr algn="ctr" rtl="1"/>
            <a:r>
              <a:rPr lang="fa-IR" b="1" i="1" dirty="0"/>
              <a:t> فعالیت بدنی  </a:t>
            </a:r>
          </a:p>
          <a:p>
            <a:pPr algn="ctr" rtl="1"/>
            <a:r>
              <a:rPr lang="fa-IR" b="1" i="1" dirty="0"/>
              <a:t>مدیریت محیط با کاهش نور و سر و صدای </a:t>
            </a:r>
            <a:r>
              <a:rPr lang="fa-IR" b="1" i="1" dirty="0" smtClean="0"/>
              <a:t>محیط</a:t>
            </a:r>
            <a:endParaRPr lang="fa-IR" b="1" i="1" dirty="0"/>
          </a:p>
          <a:p>
            <a:pPr algn="ctr" rtl="1"/>
            <a:r>
              <a:rPr lang="fa-IR" b="1" i="1" dirty="0"/>
              <a:t>کاهش دستکاری های غیر </a:t>
            </a:r>
            <a:r>
              <a:rPr lang="fa-IR" b="1" i="1" dirty="0" smtClean="0"/>
              <a:t>ضروری</a:t>
            </a:r>
            <a:endParaRPr lang="fa-IR" b="1" i="1" dirty="0"/>
          </a:p>
          <a:p>
            <a:pPr algn="ctr" rtl="1"/>
            <a:r>
              <a:rPr lang="fa-IR" b="1" i="1" dirty="0"/>
              <a:t>مدیریت دوره های خواب و </a:t>
            </a:r>
            <a:r>
              <a:rPr lang="fa-IR" b="1" i="1" dirty="0" smtClean="0"/>
              <a:t>بیداری</a:t>
            </a:r>
            <a:endParaRPr lang="fa-IR" b="1" i="1" dirty="0"/>
          </a:p>
          <a:p>
            <a:pPr algn="ctr" rtl="1"/>
            <a:r>
              <a:rPr lang="fa-IR" b="1" i="1" dirty="0"/>
              <a:t>موسیقی </a:t>
            </a:r>
            <a:r>
              <a:rPr lang="fa-IR" b="1" i="1" dirty="0" smtClean="0"/>
              <a:t>درمانی</a:t>
            </a:r>
            <a:endParaRPr lang="fa-IR" b="1" i="1" dirty="0"/>
          </a:p>
          <a:p>
            <a:pPr algn="ctr" rtl="1"/>
            <a:r>
              <a:rPr lang="fa-IR" b="1" i="1" dirty="0"/>
              <a:t>گرما وسرما درمانی</a:t>
            </a:r>
            <a:r>
              <a:rPr lang="fa-IR" b="1" dirty="0"/>
              <a:t> میباشند که برحسب سن استفاده میگردند</a:t>
            </a:r>
            <a:r>
              <a:rPr lang="fa-IR" b="1" dirty="0" smtClean="0"/>
              <a:t>.</a:t>
            </a:r>
            <a:endParaRPr lang="fa-I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2202179" cy="13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41765"/>
            <a:ext cx="1813819" cy="171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4114800"/>
            <a:ext cx="206114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29" y="3397829"/>
            <a:ext cx="215713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1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روش های غیر دارویی کنترل درد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447800"/>
            <a:ext cx="8686800" cy="2819400"/>
          </a:xfrm>
        </p:spPr>
        <p:txBody>
          <a:bodyPr>
            <a:normAutofit fontScale="70000" lnSpcReduction="20000"/>
          </a:bodyPr>
          <a:lstStyle/>
          <a:p>
            <a:pPr algn="ctr" rtl="1"/>
            <a:r>
              <a:rPr lang="fa-IR" dirty="0"/>
              <a:t>بر اساس سن کودک از روش غیر </a:t>
            </a:r>
            <a:r>
              <a:rPr lang="fa-IR" dirty="0" smtClean="0"/>
              <a:t>دارویی موثردرهمان سن استفاده میگردد.</a:t>
            </a:r>
          </a:p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مراقبت </a:t>
            </a:r>
            <a:r>
              <a:rPr lang="fa-IR" b="1" dirty="0" smtClean="0">
                <a:solidFill>
                  <a:srgbClr val="FF0000"/>
                </a:solidFill>
              </a:rPr>
              <a:t>کانگورویی</a:t>
            </a:r>
          </a:p>
          <a:p>
            <a:pPr algn="ctr" rtl="1"/>
            <a:r>
              <a:rPr lang="fa-IR" dirty="0"/>
              <a:t> تماس پوستی مادر و شیرخوار میتواند باعث کاهش درد و اضطراب شیرخوار شود. </a:t>
            </a:r>
            <a:endParaRPr lang="fa-IR" dirty="0" smtClean="0"/>
          </a:p>
          <a:p>
            <a:pPr algn="ctr" rtl="1"/>
            <a:r>
              <a:rPr lang="fa-IR" dirty="0" smtClean="0"/>
              <a:t>در </a:t>
            </a:r>
            <a:r>
              <a:rPr lang="fa-IR" b="1" dirty="0"/>
              <a:t>شیرخواران </a:t>
            </a:r>
            <a:r>
              <a:rPr lang="fa-IR" b="1" dirty="0" smtClean="0"/>
              <a:t>دو ماهه </a:t>
            </a:r>
            <a:r>
              <a:rPr lang="fa-IR" b="1" dirty="0"/>
              <a:t>تا دو ساله </a:t>
            </a:r>
            <a:r>
              <a:rPr lang="fa-IR" dirty="0" smtClean="0"/>
              <a:t>در </a:t>
            </a:r>
            <a:r>
              <a:rPr lang="fa-IR" dirty="0"/>
              <a:t>آغوش مادر مثل روش کانگورویی اثربخشی بهتری از سوکروز دارد. </a:t>
            </a:r>
            <a:endParaRPr lang="fa-IR" dirty="0" smtClean="0"/>
          </a:p>
          <a:p>
            <a:pPr algn="ctr" rtl="1"/>
            <a:r>
              <a:rPr lang="fa-IR" dirty="0" smtClean="0"/>
              <a:t>در </a:t>
            </a:r>
            <a:r>
              <a:rPr lang="fa-IR" dirty="0"/>
              <a:t>دردهای خفیف تا متوسط قابل استفاده است. همچنین در کنار روش های دیگر اثربخشی بالاتری دارد.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71437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مکیدن غیر تغذیه ای و پستانک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332037"/>
          </a:xfrm>
        </p:spPr>
        <p:txBody>
          <a:bodyPr>
            <a:normAutofit fontScale="85000" lnSpcReduction="20000"/>
          </a:bodyPr>
          <a:lstStyle/>
          <a:p>
            <a:pPr algn="ctr" rtl="1"/>
            <a:r>
              <a:rPr lang="fa-IR" dirty="0"/>
              <a:t>در </a:t>
            </a:r>
            <a:r>
              <a:rPr lang="fa-IR" b="1" dirty="0" smtClean="0"/>
              <a:t>شیرخواران</a:t>
            </a:r>
            <a:r>
              <a:rPr lang="fa-IR" b="1" dirty="0"/>
              <a:t> (کودکان زیر یک </a:t>
            </a:r>
            <a:r>
              <a:rPr lang="fa-IR" b="1" dirty="0" smtClean="0"/>
              <a:t>سال) </a:t>
            </a:r>
            <a:r>
              <a:rPr lang="fa-IR" dirty="0" smtClean="0"/>
              <a:t>مکیدن </a:t>
            </a:r>
            <a:r>
              <a:rPr lang="fa-IR" dirty="0"/>
              <a:t>پستانک شیرین یا آغشته به </a:t>
            </a:r>
            <a:r>
              <a:rPr lang="fa-IR" dirty="0" smtClean="0"/>
              <a:t>شیرمادر می </a:t>
            </a:r>
            <a:r>
              <a:rPr lang="fa-IR" dirty="0"/>
              <a:t>تواند در حین واکسیناسیون یا پروسیجرهایی مثل خونگیری یا رگ گیری کمک کننده باشد. </a:t>
            </a:r>
            <a:endParaRPr lang="fa-IR" dirty="0"/>
          </a:p>
          <a:p>
            <a:pPr algn="ctr" rtl="1"/>
            <a:r>
              <a:rPr lang="fa-IR" dirty="0" smtClean="0"/>
              <a:t>در </a:t>
            </a:r>
            <a:r>
              <a:rPr lang="fa-IR" dirty="0"/>
              <a:t>دردهای خفیف تا متوسط قابل استفاده است. همچنین در کنار روش های دیگر اثربخشی بالاتری دارد.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2" y="4510087"/>
            <a:ext cx="58959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0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انحراف فکر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599"/>
            <a:ext cx="8686800" cy="2971801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در کودکان نوپا، می توان با استفاده از </a:t>
            </a: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b="1" dirty="0" smtClean="0"/>
              <a:t>نمایش </a:t>
            </a:r>
            <a:r>
              <a:rPr lang="fa-IR" b="1" dirty="0"/>
              <a:t>کارتون و به وسیله اسباب بازی،دمیدن حباب، </a:t>
            </a:r>
            <a:r>
              <a:rPr lang="fa-IR" b="1" dirty="0" smtClean="0"/>
              <a:t>داستان گفتن، </a:t>
            </a:r>
            <a:r>
              <a:rPr lang="fa-IR" b="1" dirty="0"/>
              <a:t>موسیقی ورایحه درمانی </a:t>
            </a:r>
            <a:endParaRPr lang="fa-IR" b="1" dirty="0" smtClean="0"/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dirty="0" smtClean="0"/>
              <a:t>حواس </a:t>
            </a:r>
            <a:r>
              <a:rPr lang="fa-IR" dirty="0"/>
              <a:t>کودک را پرت کرد. تکنیک های </a:t>
            </a:r>
            <a:r>
              <a:rPr lang="fa-IR" dirty="0" smtClean="0"/>
              <a:t>انحراف </a:t>
            </a:r>
            <a:r>
              <a:rPr lang="fa-IR" dirty="0"/>
              <a:t>فکر متعدد می توانند حواس مختلف را </a:t>
            </a:r>
            <a:r>
              <a:rPr lang="fa-IR" dirty="0" smtClean="0"/>
              <a:t>تحریک </a:t>
            </a:r>
            <a:r>
              <a:rPr lang="fa-IR" dirty="0"/>
              <a:t>کنند و</a:t>
            </a:r>
            <a:r>
              <a:rPr lang="fa-IR" dirty="0" smtClean="0"/>
              <a:t>بنابراین </a:t>
            </a:r>
            <a:r>
              <a:rPr lang="fa-IR" dirty="0"/>
              <a:t>تسکین درد بهتری داشته باشند. </a:t>
            </a:r>
            <a:endParaRPr lang="fa-IR" dirty="0" smtClean="0"/>
          </a:p>
          <a:p>
            <a:pPr marL="0" indent="0" algn="ctr" rtl="1">
              <a:buNone/>
            </a:pPr>
            <a:r>
              <a:rPr lang="fa-IR" dirty="0" smtClean="0"/>
              <a:t>این </a:t>
            </a:r>
            <a:r>
              <a:rPr lang="fa-IR" dirty="0"/>
              <a:t>روش در دردهای خفیف تا متوسط کاربردی </a:t>
            </a:r>
            <a:r>
              <a:rPr lang="fa-IR" dirty="0" smtClean="0"/>
              <a:t>است.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238750"/>
            <a:ext cx="33432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38750"/>
            <a:ext cx="32766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732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36" y="1524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بازی درمانی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6" y="1371600"/>
            <a:ext cx="8686800" cy="2865438"/>
          </a:xfrm>
        </p:spPr>
        <p:txBody>
          <a:bodyPr>
            <a:normAutofit fontScale="85000" lnSpcReduction="20000"/>
          </a:bodyPr>
          <a:lstStyle/>
          <a:p>
            <a:pPr algn="ctr" rtl="1"/>
            <a:r>
              <a:rPr lang="fa-IR" dirty="0"/>
              <a:t>در کودکان بزرگتر </a:t>
            </a: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b="1" dirty="0" smtClean="0"/>
              <a:t>بازی </a:t>
            </a:r>
            <a:r>
              <a:rPr lang="fa-IR" b="1" dirty="0"/>
              <a:t>با حیوانات، حباب سازی و عروسک گردانی، کارت بازی، عینک های سه بعدی و </a:t>
            </a:r>
            <a:r>
              <a:rPr lang="fa-IR" b="1" dirty="0" smtClean="0"/>
              <a:t>پازل </a:t>
            </a:r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dirty="0" smtClean="0"/>
              <a:t>می </a:t>
            </a:r>
            <a:r>
              <a:rPr lang="fa-IR" dirty="0"/>
              <a:t>تواند برای پرت کردن حواس و کاهش درد موثر باشد. این روش نیز در دردهای خفیف تا متوسط کاربردی است.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36" y="4495800"/>
            <a:ext cx="5715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38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286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بازی تعاملی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121920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dirty="0"/>
              <a:t> شرکت در رول پلی یا نمایش عروسکی می تواند به کودکان پیش دبستانی کمک کند تا از طریق سناریوهای </a:t>
            </a:r>
            <a:r>
              <a:rPr lang="fa-IR" dirty="0" smtClean="0"/>
              <a:t>تخیلی </a:t>
            </a:r>
            <a:r>
              <a:rPr lang="fa-IR" dirty="0"/>
              <a:t>با درد کنار بیایند.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7048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51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فعالیت های بدنی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646238"/>
          </a:xfrm>
        </p:spPr>
        <p:txBody>
          <a:bodyPr/>
          <a:lstStyle/>
          <a:p>
            <a:pPr algn="r" rtl="1"/>
            <a:r>
              <a:rPr lang="fa-IR" dirty="0"/>
              <a:t>کشش ملایم یا ورزش سبک می تواند عملکرد فیزیکی را بهبود بخشد و درد را کاهش </a:t>
            </a:r>
            <a:r>
              <a:rPr lang="fa-IR" dirty="0" smtClean="0"/>
              <a:t>دهد.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9727"/>
            <a:ext cx="4495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87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0668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کارت های انحراف ذهن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3581400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تعدادی کارت با تصاویر جذاب تهیه کنید. این کارتها میتوانند از موضوعات مختلف مانند </a:t>
            </a:r>
            <a:r>
              <a:rPr lang="fa-IR" b="1" dirty="0" smtClean="0"/>
              <a:t>حیوانات</a:t>
            </a:r>
            <a:r>
              <a:rPr lang="fa-IR" dirty="0"/>
              <a:t>، </a:t>
            </a:r>
            <a:r>
              <a:rPr lang="fa-IR" b="1" dirty="0"/>
              <a:t>شخصیتهای </a:t>
            </a:r>
            <a:r>
              <a:rPr lang="fa-IR" b="1" dirty="0" smtClean="0"/>
              <a:t>محبوب</a:t>
            </a:r>
            <a:r>
              <a:rPr lang="fa-IR" dirty="0"/>
              <a:t>، یا </a:t>
            </a:r>
            <a:r>
              <a:rPr lang="fa-IR" b="1" dirty="0"/>
              <a:t>مناظر طبیعی </a:t>
            </a:r>
            <a:r>
              <a:rPr lang="fa-IR" dirty="0"/>
              <a:t>باشند. در زمانهایی که کودک احساس درد یا استرس میکند، به او پیشنهاد دهید که یکی از کارتها را انتخاب کند و درباره آن </a:t>
            </a:r>
            <a:r>
              <a:rPr lang="fa-IR" dirty="0" smtClean="0"/>
              <a:t>صحبت </a:t>
            </a:r>
            <a:r>
              <a:rPr lang="fa-IR" dirty="0"/>
              <a:t>کند یا داستانی </a:t>
            </a:r>
            <a:r>
              <a:rPr lang="fa-IR" dirty="0" smtClean="0"/>
              <a:t>بسازد.کودک </a:t>
            </a:r>
            <a:r>
              <a:rPr lang="fa-IR" dirty="0"/>
              <a:t>میتواند داستانی مرتبط با تصویر کارت بسازد یا حتی تخیل کند که در حال انجام چه کاری است. </a:t>
            </a:r>
            <a:endParaRPr lang="fa-IR" dirty="0" smtClean="0"/>
          </a:p>
          <a:p>
            <a:pPr algn="r" rtl="1"/>
            <a:r>
              <a:rPr lang="fa-IR" dirty="0" smtClean="0"/>
              <a:t>این </a:t>
            </a:r>
            <a:r>
              <a:rPr lang="fa-IR" dirty="0"/>
              <a:t>تکنیک میتواند به عنوان یک فعالیت تعاملی میان کودک و والدین یا پرستار مورد استفاده قرار گیرد. </a:t>
            </a:r>
            <a:r>
              <a:rPr lang="fa-IR" b="1" dirty="0"/>
              <a:t>گفتگو درباره تصاویر یا ایجاد داستانهای مشترک میتواند حس امنیت و آرامش را برای کودک فراهم کند</a:t>
            </a:r>
            <a:r>
              <a:rPr lang="fa-IR" dirty="0"/>
              <a:t>. </a:t>
            </a:r>
            <a:endParaRPr lang="fa-IR" dirty="0" smtClean="0"/>
          </a:p>
          <a:p>
            <a:pPr algn="r" rtl="1"/>
            <a:r>
              <a:rPr lang="fa-IR" dirty="0" smtClean="0"/>
              <a:t>والدین </a:t>
            </a:r>
            <a:r>
              <a:rPr lang="fa-IR" dirty="0"/>
              <a:t>یا پرستار میتوانند به کودک در این زمینه کمک کرده و با او گفتگو کنند تا توجه او بیشتر از درد دور شود.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4267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22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14400"/>
          </a:xfrm>
        </p:spPr>
        <p:txBody>
          <a:bodyPr/>
          <a:lstStyle/>
          <a:p>
            <a:pPr algn="ctr" rtl="1"/>
            <a:r>
              <a:rPr lang="fa-IR" b="1" dirty="0" smtClean="0">
                <a:solidFill>
                  <a:srgbClr val="FF0000"/>
                </a:solidFill>
              </a:rPr>
              <a:t>ماساژ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408237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/>
              <a:t>ماساژ ملایم ناحیه مورد استفاده در خون گیری یا رگ گیری به مدت </a:t>
            </a:r>
            <a:r>
              <a:rPr lang="fa-IR" dirty="0" smtClean="0"/>
              <a:t>حداقل 5دقیقه</a:t>
            </a:r>
            <a:r>
              <a:rPr lang="fa-IR" dirty="0"/>
              <a:t>، میتواند به تسکین درد در تمام گروه های سنی کمک کند</a:t>
            </a:r>
            <a:r>
              <a:rPr lang="fa-IR" dirty="0" smtClean="0"/>
              <a:t>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این روش در دردهای خفیف تا متوسط کاربردی است. </a:t>
            </a:r>
            <a:endParaRPr lang="fa-IR" dirty="0" smtClean="0"/>
          </a:p>
          <a:p>
            <a:pPr algn="r" rtl="1"/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2" y="4100945"/>
            <a:ext cx="4876800" cy="264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99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b="1" dirty="0"/>
              <a:t>مقدمه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4632325"/>
          </a:xfrm>
        </p:spPr>
        <p:txBody>
          <a:bodyPr>
            <a:normAutofit fontScale="70000" lnSpcReduction="20000"/>
          </a:bodyPr>
          <a:lstStyle/>
          <a:p>
            <a:pPr algn="ctr" rtl="1"/>
            <a:r>
              <a:rPr lang="fa-IR" dirty="0" smtClean="0">
                <a:solidFill>
                  <a:srgbClr val="FF0000"/>
                </a:solidFill>
              </a:rPr>
              <a:t>انجمن درد آمریکا</a:t>
            </a:r>
            <a:r>
              <a:rPr lang="fa-IR" dirty="0" smtClean="0"/>
              <a:t>، </a:t>
            </a:r>
            <a:r>
              <a:rPr lang="fa-IR" b="1" dirty="0" smtClean="0"/>
              <a:t>درد </a:t>
            </a:r>
            <a:r>
              <a:rPr lang="fa-IR" b="1" dirty="0" smtClean="0"/>
              <a:t>را </a:t>
            </a:r>
            <a:r>
              <a:rPr lang="fa-IR" b="1" dirty="0"/>
              <a:t>به عنوان یک تجربه ی حسی و عاطفی ناخوشایند</a:t>
            </a:r>
            <a:r>
              <a:rPr lang="fa-IR" dirty="0"/>
              <a:t> نام برده و آن را </a:t>
            </a:r>
            <a:r>
              <a:rPr lang="fa-IR" b="1" dirty="0"/>
              <a:t>پنجمین علامت حیاتی </a:t>
            </a:r>
            <a:r>
              <a:rPr lang="fa-IR" dirty="0"/>
              <a:t>تعریف کرده </a:t>
            </a:r>
            <a:r>
              <a:rPr lang="fa-IR" dirty="0" smtClean="0"/>
              <a:t>است</a:t>
            </a:r>
            <a:r>
              <a:rPr lang="en-US" dirty="0" smtClean="0"/>
              <a:t>.</a:t>
            </a:r>
            <a:endParaRPr lang="fa-IR" dirty="0" smtClean="0"/>
          </a:p>
          <a:p>
            <a:pPr marL="0" indent="0" algn="ctr" rtl="1">
              <a:buNone/>
            </a:pPr>
            <a:endParaRPr lang="en-US" dirty="0" smtClean="0"/>
          </a:p>
          <a:p>
            <a:pPr algn="ctr" rtl="1"/>
            <a:r>
              <a:rPr lang="fa-IR" dirty="0"/>
              <a:t>درد </a:t>
            </a:r>
            <a:r>
              <a:rPr lang="fa-IR" dirty="0" smtClean="0"/>
              <a:t>باید </a:t>
            </a:r>
            <a:r>
              <a:rPr lang="fa-IR" dirty="0"/>
              <a:t>از نظر کیفی وکمی </a:t>
            </a:r>
            <a:r>
              <a:rPr lang="fa-IR" dirty="0" smtClean="0"/>
              <a:t>بررسی شود،تا به ارایه </a:t>
            </a:r>
            <a:r>
              <a:rPr lang="fa-IR" dirty="0"/>
              <a:t>بهتر درمان های دارویی و غیردارویی به تیم درمان کمک </a:t>
            </a:r>
            <a:r>
              <a:rPr lang="fa-IR" dirty="0" smtClean="0"/>
              <a:t>کند</a:t>
            </a:r>
            <a:r>
              <a:rPr lang="fa-IR" dirty="0" smtClean="0"/>
              <a:t>.</a:t>
            </a:r>
          </a:p>
          <a:p>
            <a:pPr marL="0" indent="0" algn="ctr" rtl="1">
              <a:buNone/>
            </a:pPr>
            <a:endParaRPr lang="en-US" dirty="0" smtClean="0"/>
          </a:p>
          <a:p>
            <a:pPr algn="ctr" rtl="1"/>
            <a:r>
              <a:rPr lang="fa-IR" dirty="0" smtClean="0"/>
              <a:t> </a:t>
            </a:r>
            <a:r>
              <a:rPr lang="fa-IR" dirty="0"/>
              <a:t>کودکان، به ویژه در سنین پایینتر، اغلب </a:t>
            </a:r>
            <a:r>
              <a:rPr lang="fa-IR" dirty="0" smtClean="0"/>
              <a:t>قادر به </a:t>
            </a:r>
            <a:r>
              <a:rPr lang="fa-IR" dirty="0"/>
              <a:t>توصیف دقیق مکان و شدت درد خود نیستند. این عدم توانایی میتواند به دلیل </a:t>
            </a:r>
            <a:r>
              <a:rPr lang="fa-IR" i="1" dirty="0">
                <a:solidFill>
                  <a:srgbClr val="FF0000"/>
                </a:solidFill>
              </a:rPr>
              <a:t>مراحل </a:t>
            </a:r>
            <a:r>
              <a:rPr lang="fa-IR" i="1" dirty="0" smtClean="0">
                <a:solidFill>
                  <a:srgbClr val="FF0000"/>
                </a:solidFill>
              </a:rPr>
              <a:t>رشدی </a:t>
            </a:r>
            <a:r>
              <a:rPr lang="fa-IR" i="1" dirty="0">
                <a:solidFill>
                  <a:srgbClr val="FF0000"/>
                </a:solidFill>
              </a:rPr>
              <a:t>و </a:t>
            </a:r>
            <a:r>
              <a:rPr lang="fa-IR" i="1" dirty="0" smtClean="0">
                <a:solidFill>
                  <a:srgbClr val="FF0000"/>
                </a:solidFill>
              </a:rPr>
              <a:t>محدودیتهای زبانی </a:t>
            </a:r>
            <a:r>
              <a:rPr lang="fa-IR" dirty="0" smtClean="0"/>
              <a:t>آنها </a:t>
            </a:r>
            <a:r>
              <a:rPr lang="fa-IR" dirty="0"/>
              <a:t>باشد. </a:t>
            </a:r>
            <a:endParaRPr lang="en-US" dirty="0" smtClean="0"/>
          </a:p>
          <a:p>
            <a:pPr marL="0" indent="0" algn="ctr" rtl="1">
              <a:buNone/>
            </a:pPr>
            <a:endParaRPr lang="en-US" dirty="0" smtClean="0"/>
          </a:p>
          <a:p>
            <a:pPr algn="ctr" rtl="1"/>
            <a:r>
              <a:rPr lang="fa-IR" dirty="0" smtClean="0"/>
              <a:t>شیرخواران </a:t>
            </a:r>
            <a:r>
              <a:rPr lang="fa-IR" dirty="0"/>
              <a:t>و کودکان نوپا ممکن است فقط از طریق رفتارهایی مانند </a:t>
            </a:r>
            <a:r>
              <a:rPr lang="fa-IR" i="1" dirty="0">
                <a:solidFill>
                  <a:srgbClr val="FF0000"/>
                </a:solidFill>
              </a:rPr>
              <a:t>گریه، تغییرات چهره یا حرکات بدن</a:t>
            </a:r>
            <a:r>
              <a:rPr lang="fa-IR" dirty="0"/>
              <a:t> به درد واکنش نشان دهند که باعث میشود تشخیص دقیق درد و شدت آن برای ارایه دهندگان مراقبت، دشوارتر شود.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3855"/>
            <a:ext cx="2362200" cy="111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892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روش های تسکین محیطی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789237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/>
              <a:t>شامل </a:t>
            </a:r>
            <a:endParaRPr lang="fa-IR" dirty="0" smtClean="0"/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موقعیت </a:t>
            </a:r>
            <a:r>
              <a:rPr lang="fa-IR" dirty="0"/>
              <a:t>دهی </a:t>
            </a:r>
            <a:r>
              <a:rPr lang="fa-IR" dirty="0" smtClean="0"/>
              <a:t>مناسب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استفاده </a:t>
            </a:r>
            <a:r>
              <a:rPr lang="fa-IR" dirty="0"/>
              <a:t>از گرما یا </a:t>
            </a:r>
            <a:r>
              <a:rPr lang="fa-IR" dirty="0" smtClean="0"/>
              <a:t>سرما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نوازش ملایم 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تغییرات محیطی </a:t>
            </a:r>
            <a:r>
              <a:rPr lang="fa-IR" dirty="0"/>
              <a:t>مانند کاهش صدا و </a:t>
            </a:r>
            <a:r>
              <a:rPr lang="fa-IR" dirty="0" smtClean="0"/>
              <a:t>نور</a:t>
            </a:r>
          </a:p>
          <a:p>
            <a:pPr marL="0" indent="0" algn="ctr" rtl="1">
              <a:buNone/>
            </a:pPr>
            <a:r>
              <a:rPr lang="fa-IR" dirty="0" smtClean="0"/>
              <a:t> </a:t>
            </a:r>
          </a:p>
          <a:p>
            <a:pPr marL="0" indent="0" algn="ctr" rtl="1">
              <a:buNone/>
            </a:pPr>
            <a:r>
              <a:rPr lang="fa-IR" dirty="0" smtClean="0"/>
              <a:t>این </a:t>
            </a:r>
            <a:r>
              <a:rPr lang="fa-IR" dirty="0"/>
              <a:t>روش در دردهای خفیف تا متوسط کاربردی است.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0675"/>
            <a:ext cx="1333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1"/>
            <a:ext cx="4724400" cy="177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215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جویدن آدامس شیرین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1"/>
            <a:ext cx="7924800" cy="3124200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dirty="0"/>
              <a:t> این </a:t>
            </a:r>
            <a:r>
              <a:rPr lang="fa-IR" dirty="0" smtClean="0"/>
              <a:t>تکنیک بااستفاده ازحس </a:t>
            </a:r>
            <a:r>
              <a:rPr lang="fa-IR" dirty="0"/>
              <a:t>چشایی و </a:t>
            </a:r>
            <a:r>
              <a:rPr lang="fa-IR" dirty="0" smtClean="0"/>
              <a:t>تجربه های </a:t>
            </a:r>
            <a:r>
              <a:rPr lang="fa-IR" dirty="0"/>
              <a:t>مثبت مرتبط با آدامس، به کودک کمک میکند تا احساس راحتی بیشتری داشته باشد. جویدن آدامس میتواند توجه کودک را از درد </a:t>
            </a:r>
            <a:r>
              <a:rPr lang="fa-IR" dirty="0" smtClean="0"/>
              <a:t>منحرف </a:t>
            </a:r>
            <a:r>
              <a:rPr lang="fa-IR" dirty="0"/>
              <a:t>کند و او را مشغول کند. این روش، به خصوص زمانی که کودک باید </a:t>
            </a:r>
            <a:r>
              <a:rPr lang="fa-IR" dirty="0" smtClean="0"/>
              <a:t>تحت </a:t>
            </a:r>
            <a:r>
              <a:rPr lang="fa-IR" dirty="0"/>
              <a:t>درمان یا معاینه قرار گیرد مؤثر است</a:t>
            </a:r>
            <a:r>
              <a:rPr lang="fa-IR" dirty="0" smtClean="0"/>
              <a:t>.</a:t>
            </a:r>
          </a:p>
          <a:p>
            <a:pPr marL="0" indent="0" algn="r" rtl="1">
              <a:buNone/>
            </a:pPr>
            <a:endParaRPr lang="fa-IR" dirty="0" smtClean="0"/>
          </a:p>
          <a:p>
            <a:pPr algn="ctr" rtl="1"/>
            <a:r>
              <a:rPr lang="fa-IR" sz="2600" dirty="0"/>
              <a:t>توجه: در مواقعی که نمره درد متوسط تا شدید است </a:t>
            </a:r>
            <a:r>
              <a:rPr lang="fa-IR" sz="2600" dirty="0" smtClean="0"/>
              <a:t>(نمره </a:t>
            </a:r>
            <a:r>
              <a:rPr lang="fa-IR" sz="2600" dirty="0"/>
              <a:t>بالاتر و مساوی 4) حتما باید از روش های دارویی استفاده </a:t>
            </a:r>
            <a:r>
              <a:rPr lang="fa-IR" sz="2600" dirty="0" smtClean="0"/>
              <a:t>نمود.</a:t>
            </a:r>
            <a:endParaRPr lang="fa-IR" sz="2600" dirty="0"/>
          </a:p>
          <a:p>
            <a:pPr algn="r" rtl="1"/>
            <a:endParaRPr lang="fa-I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29200"/>
            <a:ext cx="4038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0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روش های دارویی کنترل درد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475038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استفاده از روش های دارویی برای تسکین درد باید با تجویز پزشک صورت </a:t>
            </a:r>
            <a:r>
              <a:rPr lang="fa-IR" dirty="0" smtClean="0"/>
              <a:t>پذیرد</a:t>
            </a:r>
            <a:r>
              <a:rPr lang="en-US" dirty="0" smtClean="0"/>
              <a:t>.</a:t>
            </a:r>
            <a:r>
              <a:rPr lang="fa-IR" dirty="0"/>
              <a:t> </a:t>
            </a:r>
            <a:endParaRPr lang="fa-IR" dirty="0" smtClean="0"/>
          </a:p>
          <a:p>
            <a:pPr algn="ctr" rtl="1"/>
            <a:r>
              <a:rPr lang="fa-IR" dirty="0" smtClean="0"/>
              <a:t>بهترین </a:t>
            </a:r>
            <a:r>
              <a:rPr lang="fa-IR" dirty="0"/>
              <a:t>تسکین دهنده های خوراکی درد در کودکان، </a:t>
            </a:r>
            <a:r>
              <a:rPr lang="fa-IR" dirty="0">
                <a:solidFill>
                  <a:srgbClr val="FF0000"/>
                </a:solidFill>
              </a:rPr>
              <a:t>استامینوفن</a:t>
            </a:r>
            <a:r>
              <a:rPr lang="fa-IR" dirty="0"/>
              <a:t> و </a:t>
            </a:r>
            <a:r>
              <a:rPr lang="fa-IR" dirty="0">
                <a:solidFill>
                  <a:srgbClr val="FF0000"/>
                </a:solidFill>
              </a:rPr>
              <a:t>ایبوپروفن</a:t>
            </a:r>
            <a:r>
              <a:rPr lang="fa-IR" dirty="0"/>
              <a:t> هستند. </a:t>
            </a:r>
            <a:endParaRPr lang="fa-IR" dirty="0" smtClean="0"/>
          </a:p>
          <a:p>
            <a:pPr algn="r" rtl="1"/>
            <a:r>
              <a:rPr lang="fa-IR" dirty="0" smtClean="0"/>
              <a:t>در </a:t>
            </a:r>
            <a:r>
              <a:rPr lang="fa-IR" dirty="0"/>
              <a:t>دسته ی داروهای تزریقی نیز، در حال حاضر استفاده از </a:t>
            </a:r>
            <a:r>
              <a:rPr lang="fa-IR" dirty="0">
                <a:solidFill>
                  <a:srgbClr val="FF0000"/>
                </a:solidFill>
              </a:rPr>
              <a:t>مورفین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پاراستامول (استامینوفن تزریقی) </a:t>
            </a:r>
            <a:r>
              <a:rPr lang="fa-IR" dirty="0"/>
              <a:t>و </a:t>
            </a:r>
            <a:r>
              <a:rPr lang="fa-IR" dirty="0">
                <a:solidFill>
                  <a:srgbClr val="FF0000"/>
                </a:solidFill>
              </a:rPr>
              <a:t>کلونیدین</a:t>
            </a:r>
            <a:r>
              <a:rPr lang="fa-IR" dirty="0"/>
              <a:t> نسبت به میدازولام ارجح می باشد. </a:t>
            </a: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algn="ctr" rtl="1"/>
            <a:r>
              <a:rPr lang="fa-IR" sz="2600" dirty="0" smtClean="0"/>
              <a:t>استفاده </a:t>
            </a:r>
            <a:r>
              <a:rPr lang="fa-IR" sz="2600" dirty="0"/>
              <a:t>از میدازولام به علت تاثیرات منفی بر رشد و تکامل مغز، می بایست </a:t>
            </a:r>
            <a:r>
              <a:rPr lang="fa-IR" sz="2600" dirty="0" smtClean="0"/>
              <a:t>محدود </a:t>
            </a:r>
            <a:r>
              <a:rPr lang="fa-IR" sz="2600" dirty="0"/>
              <a:t>گردد. توجه به عوارض جانبی داروها از جمله نکات مهم در مراقبت های پرستاری درد </a:t>
            </a:r>
            <a:r>
              <a:rPr lang="fa-IR" sz="2600" dirty="0" smtClean="0"/>
              <a:t>است.</a:t>
            </a:r>
            <a:endParaRPr lang="en-US" sz="2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24400"/>
            <a:ext cx="5638800" cy="210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" y="0"/>
            <a:ext cx="91342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6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5943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55"/>
            <a:ext cx="8686800" cy="1066800"/>
          </a:xfrm>
        </p:spPr>
        <p:txBody>
          <a:bodyPr/>
          <a:lstStyle/>
          <a:p>
            <a:pPr algn="ctr"/>
            <a:r>
              <a:rPr lang="fa-IR" b="1" dirty="0">
                <a:solidFill>
                  <a:srgbClr val="FF0000"/>
                </a:solidFill>
              </a:rPr>
              <a:t> استامینوفن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43000"/>
            <a:ext cx="8686800" cy="2743199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/>
              <a:t>برای تسکین دردهای پس از عمل جراحی باید بطور مداوم به کار رود </a:t>
            </a:r>
            <a:r>
              <a:rPr lang="fa-IR" dirty="0" smtClean="0"/>
              <a:t>.</a:t>
            </a:r>
            <a:r>
              <a:rPr lang="fa-IR" b="1" dirty="0" smtClean="0"/>
              <a:t>در  </a:t>
            </a:r>
            <a:r>
              <a:rPr lang="fa-IR" b="1" dirty="0" smtClean="0"/>
              <a:t>72ساعت </a:t>
            </a:r>
            <a:r>
              <a:rPr lang="fa-IR" b="1" dirty="0"/>
              <a:t>اول پس از عمل، تزریق </a:t>
            </a:r>
            <a:r>
              <a:rPr lang="fa-IR" b="1" dirty="0" smtClean="0"/>
              <a:t>دارو </a:t>
            </a:r>
            <a:r>
              <a:rPr lang="fa-IR" b="1" dirty="0"/>
              <a:t>با فواصل منظم انجام گردد، حتی اگر نمره درد کودک پایین باشد. </a:t>
            </a:r>
            <a:endParaRPr lang="fa-IR" b="1" dirty="0" smtClean="0"/>
          </a:p>
          <a:p>
            <a:pPr algn="r" rtl="1"/>
            <a:r>
              <a:rPr lang="fa-IR" dirty="0"/>
              <a:t> نکته: برای تجویزاستامینوفن وریدی درکودکان دقّت کافی جهت تنظیم </a:t>
            </a:r>
            <a:r>
              <a:rPr lang="fa-IR" dirty="0" smtClean="0"/>
              <a:t>صحیح </a:t>
            </a:r>
            <a:r>
              <a:rPr lang="fa-IR" dirty="0"/>
              <a:t>دوز دارو انجام شود. </a:t>
            </a:r>
            <a:endParaRPr lang="fa-IR" dirty="0" smtClean="0"/>
          </a:p>
          <a:p>
            <a:pPr algn="r" rtl="1"/>
            <a:r>
              <a:rPr lang="fa-IR" dirty="0" smtClean="0"/>
              <a:t>آمپول </a:t>
            </a:r>
            <a:r>
              <a:rPr lang="fa-IR" dirty="0"/>
              <a:t>استامینوفن </a:t>
            </a:r>
            <a:r>
              <a:rPr lang="fa-IR" dirty="0" smtClean="0"/>
              <a:t>1000میلی گرم در6/7سی سی میباشدودر هر سی سی 150میلی گرم استامینوفن دارد.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3733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23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ایبوپروفن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686800" cy="2438400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/>
              <a:t>حداکثردوز روزانه:40میلی گرم </a:t>
            </a:r>
            <a:r>
              <a:rPr lang="fa-IR" dirty="0"/>
              <a:t>به ازای هر </a:t>
            </a:r>
            <a:r>
              <a:rPr lang="fa-IR" dirty="0" smtClean="0"/>
              <a:t>کیلوگرم</a:t>
            </a:r>
          </a:p>
          <a:p>
            <a:pPr marL="0" indent="0" algn="r" rtl="1">
              <a:buNone/>
            </a:pPr>
            <a:endParaRPr lang="fa-IR" dirty="0" smtClean="0"/>
          </a:p>
          <a:p>
            <a:pPr algn="r" rtl="1"/>
            <a:r>
              <a:rPr lang="fa-IR" dirty="0"/>
              <a:t>در بیمارانی که </a:t>
            </a:r>
            <a:endParaRPr lang="fa-IR" dirty="0" smtClean="0"/>
          </a:p>
          <a:p>
            <a:pPr marL="514350" indent="-514350" algn="ctr" rtl="1">
              <a:buFont typeface="+mj-lt"/>
              <a:buAutoNum type="arabicPeriod"/>
            </a:pPr>
            <a:r>
              <a:rPr lang="fa-IR" dirty="0" smtClean="0"/>
              <a:t>مبتلا </a:t>
            </a:r>
            <a:r>
              <a:rPr lang="fa-IR" dirty="0"/>
              <a:t>به آبله مرغان هستند </a:t>
            </a:r>
            <a:endParaRPr lang="fa-IR" dirty="0"/>
          </a:p>
          <a:p>
            <a:pPr marL="514350" indent="-514350" algn="ctr" rtl="1">
              <a:buFont typeface="+mj-lt"/>
              <a:buAutoNum type="arabicPeriod"/>
            </a:pPr>
            <a:r>
              <a:rPr lang="fa-IR" dirty="0" smtClean="0"/>
              <a:t>دهیدراته </a:t>
            </a:r>
            <a:r>
              <a:rPr lang="fa-IR" dirty="0"/>
              <a:t>می </a:t>
            </a:r>
            <a:r>
              <a:rPr lang="fa-IR" dirty="0" smtClean="0"/>
              <a:t>باشند</a:t>
            </a:r>
          </a:p>
          <a:p>
            <a:pPr marL="514350" indent="-514350" algn="ctr" rtl="1">
              <a:buFont typeface="+mj-lt"/>
              <a:buAutoNum type="arabicPeriod"/>
            </a:pPr>
            <a:r>
              <a:rPr lang="fa-IR" dirty="0" smtClean="0"/>
              <a:t>در </a:t>
            </a:r>
            <a:r>
              <a:rPr lang="fa-IR" dirty="0"/>
              <a:t>سن زیر6ماه </a:t>
            </a:r>
            <a:r>
              <a:rPr lang="fa-IR" dirty="0" smtClean="0"/>
              <a:t>بهتر </a:t>
            </a:r>
            <a:r>
              <a:rPr lang="fa-IR" dirty="0"/>
              <a:t>است ایبوپروفن استفاده </a:t>
            </a:r>
            <a:r>
              <a:rPr lang="fa-IR" dirty="0" smtClean="0"/>
              <a:t>نشود.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35623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066800"/>
          </a:xfrm>
        </p:spPr>
        <p:txBody>
          <a:bodyPr/>
          <a:lstStyle/>
          <a:p>
            <a:pPr algn="ctr" rtl="1"/>
            <a:r>
              <a:rPr lang="fa-IR" b="1" dirty="0" smtClean="0">
                <a:solidFill>
                  <a:srgbClr val="FF0000"/>
                </a:solidFill>
              </a:rPr>
              <a:t>فنتانیل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143000"/>
            <a:ext cx="8763000" cy="3094038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/>
              <a:t>نحوه </a:t>
            </a:r>
            <a:r>
              <a:rPr lang="fa-IR" dirty="0"/>
              <a:t>رقیق سازی و تزریق دارو باید بر اساس دستورالعمل کارخانه تولید کننده دارو انجام شود. </a:t>
            </a:r>
            <a:endParaRPr lang="fa-IR" dirty="0" smtClean="0"/>
          </a:p>
          <a:p>
            <a:pPr algn="r" rtl="1"/>
            <a:r>
              <a:rPr lang="fa-IR" dirty="0" smtClean="0"/>
              <a:t>در </a:t>
            </a:r>
            <a:r>
              <a:rPr lang="fa-IR" dirty="0"/>
              <a:t>بسیاری از </a:t>
            </a:r>
            <a:r>
              <a:rPr lang="fa-IR" dirty="0" smtClean="0"/>
              <a:t>موارد، داروی </a:t>
            </a:r>
            <a:r>
              <a:rPr lang="fa-IR" dirty="0"/>
              <a:t>موجود در ویال را در</a:t>
            </a:r>
            <a:r>
              <a:rPr lang="fa-IR" dirty="0" smtClean="0"/>
              <a:t>  10سی </a:t>
            </a:r>
            <a:r>
              <a:rPr lang="fa-IR" dirty="0"/>
              <a:t>سی حلال، حل کرده و دوز مورد نیاز را طبق تجویز پزشک داخل سرنگ کشیده و سپس </a:t>
            </a:r>
            <a:r>
              <a:rPr lang="fa-IR" dirty="0" smtClean="0"/>
              <a:t>آن </a:t>
            </a:r>
            <a:r>
              <a:rPr lang="fa-IR" dirty="0"/>
              <a:t>را با آب </a:t>
            </a:r>
            <a:r>
              <a:rPr lang="fa-IR" dirty="0" smtClean="0"/>
              <a:t>مقطر</a:t>
            </a:r>
            <a:r>
              <a:rPr lang="fa-IR" dirty="0"/>
              <a:t> به غلظت</a:t>
            </a:r>
            <a:r>
              <a:rPr lang="fa-IR" dirty="0" smtClean="0"/>
              <a:t> 1میکروگرم درسی سی رسانده وبا </a:t>
            </a:r>
            <a:r>
              <a:rPr lang="fa-IR" dirty="0"/>
              <a:t>سرعت </a:t>
            </a:r>
            <a:r>
              <a:rPr lang="fa-IR" dirty="0" smtClean="0"/>
              <a:t>1میکروگرم دردقیقه ازطریق سه راهی تزریق نمایید.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6400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1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تزریق فنتانیل به روش صحیح در جلوگیری از اثرات جانبی مانند </a:t>
            </a:r>
            <a:endParaRPr lang="fa-IR" dirty="0" smtClean="0"/>
          </a:p>
          <a:p>
            <a:pPr marL="514350" indent="-514350" algn="ctr" rtl="1">
              <a:buFont typeface="+mj-lt"/>
              <a:buAutoNum type="arabicParenR"/>
            </a:pPr>
            <a:r>
              <a:rPr lang="fa-IR" b="1" dirty="0" smtClean="0"/>
              <a:t>سفتی </a:t>
            </a:r>
            <a:r>
              <a:rPr lang="fa-IR" b="1" dirty="0"/>
              <a:t>قفسه </a:t>
            </a:r>
            <a:r>
              <a:rPr lang="fa-IR" b="1" dirty="0" smtClean="0"/>
              <a:t>سینه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b="1" dirty="0" smtClean="0"/>
              <a:t>دپرسیون </a:t>
            </a:r>
            <a:r>
              <a:rPr lang="fa-IR" b="1" dirty="0"/>
              <a:t>تنفسی 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b="1" dirty="0" smtClean="0"/>
              <a:t>افت </a:t>
            </a:r>
            <a:r>
              <a:rPr lang="en-US" b="1" dirty="0"/>
              <a:t>spo2 </a:t>
            </a:r>
            <a:endParaRPr lang="fa-IR" b="1" dirty="0" smtClean="0"/>
          </a:p>
          <a:p>
            <a:pPr marL="0" indent="0" algn="ctr" rtl="1">
              <a:buNone/>
            </a:pPr>
            <a:r>
              <a:rPr lang="fa-IR" dirty="0" smtClean="0"/>
              <a:t>و </a:t>
            </a:r>
            <a:r>
              <a:rPr lang="fa-IR" dirty="0"/>
              <a:t>همچنین تاثیر بهینه دارو ضروری میباشد. </a:t>
            </a:r>
            <a:endParaRPr lang="fa-IR" dirty="0" smtClean="0"/>
          </a:p>
          <a:p>
            <a:pPr marL="0" indent="0" algn="ctr" rtl="1">
              <a:buNone/>
            </a:pPr>
            <a:endParaRPr lang="fa-IR" dirty="0" smtClean="0"/>
          </a:p>
          <a:p>
            <a:pPr algn="r" rtl="1"/>
            <a:r>
              <a:rPr lang="fa-IR" dirty="0" smtClean="0"/>
              <a:t>پس </a:t>
            </a:r>
            <a:r>
              <a:rPr lang="fa-IR" dirty="0"/>
              <a:t>از تزریق دارو علایم حیاتی و سطح اشباع اکسیژن خون شریانی را مانیتور  نمایید. </a:t>
            </a:r>
            <a:endParaRPr lang="fa-IR" dirty="0" smtClean="0"/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b="1" dirty="0" smtClean="0"/>
              <a:t>عدم </a:t>
            </a:r>
            <a:r>
              <a:rPr lang="fa-IR" b="1" dirty="0"/>
              <a:t>رعایت روش استاندارد تزریق دارو و عدم مانیتورینگ علایم حیاتی شیرخوار پس از تزریق دارو، میتواند وضعیت بالینی شیرخواری که در ساعات اولیه پس از عمل جراحی هست را به مخاطره بیندازد. </a:t>
            </a:r>
            <a:endParaRPr lang="en-US" b="1" dirty="0"/>
          </a:p>
          <a:p>
            <a:pPr algn="r" rtl="1"/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44945"/>
            <a:ext cx="3657600" cy="135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80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1036637"/>
            <a:ext cx="8686800" cy="3992563"/>
          </a:xfrm>
        </p:spPr>
        <p:txBody>
          <a:bodyPr>
            <a:normAutofit fontScale="92500" lnSpcReduction="20000"/>
          </a:bodyPr>
          <a:lstStyle/>
          <a:p>
            <a:pPr algn="ctr" rtl="1"/>
            <a:r>
              <a:rPr lang="fa-IR" b="1" dirty="0"/>
              <a:t>کودکان بزرگتر از سه سال </a:t>
            </a:r>
            <a:r>
              <a:rPr lang="fa-IR" dirty="0"/>
              <a:t>ممکن است توانایی توصیف ابتدایی درد را داشته باشند، اما همچنان ممکن است به دلیل </a:t>
            </a:r>
            <a:r>
              <a:rPr lang="fa-IR" i="1" dirty="0">
                <a:solidFill>
                  <a:srgbClr val="FF0000"/>
                </a:solidFill>
              </a:rPr>
              <a:t>ترس یا ناآگاهی</a:t>
            </a:r>
            <a:r>
              <a:rPr lang="fa-IR" dirty="0"/>
              <a:t>، به درستی بیان نکنند که دقیقاً چه احساسی دارند یا </a:t>
            </a:r>
            <a:r>
              <a:rPr lang="fa-IR" dirty="0" smtClean="0"/>
              <a:t>محل </a:t>
            </a:r>
            <a:r>
              <a:rPr lang="fa-IR" dirty="0"/>
              <a:t>درد </a:t>
            </a:r>
            <a:r>
              <a:rPr lang="fa-IR" dirty="0" smtClean="0"/>
              <a:t>کجاست.</a:t>
            </a:r>
          </a:p>
          <a:p>
            <a:pPr algn="ctr" rtl="1"/>
            <a:r>
              <a:rPr lang="fa-IR" dirty="0" smtClean="0"/>
              <a:t>در </a:t>
            </a:r>
            <a:r>
              <a:rPr lang="fa-IR" dirty="0"/>
              <a:t>مواردی که کودک هوشیار نیست، ارزیابی درد باید با دقت بیشتری انجام شود، زیرا نبود هوشیاری میتواند توانایی ابراز درد را کاهش دهد. در چنین شرایطی، مقیاس های </a:t>
            </a:r>
            <a:r>
              <a:rPr lang="fa-IR" i="1" dirty="0" smtClean="0">
                <a:solidFill>
                  <a:srgbClr val="FF0000"/>
                </a:solidFill>
              </a:rPr>
              <a:t>مشاهده </a:t>
            </a:r>
            <a:r>
              <a:rPr lang="fa-IR" i="1" dirty="0">
                <a:solidFill>
                  <a:srgbClr val="FF0000"/>
                </a:solidFill>
              </a:rPr>
              <a:t>ای ، رفتاری و فیزیولوژیک </a:t>
            </a:r>
            <a:r>
              <a:rPr lang="fa-IR" dirty="0"/>
              <a:t>اهمیت بیشتری پیدا میکنند.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5029200"/>
            <a:ext cx="495300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119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 rtl="1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کلونیدین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636837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/>
              <a:t>درصورتی که درد کودک با مورفین و استامیوفن تسکین پیدا نکرد، از آمپول کلونیدین به عنوان مکمل در کنار مورفین یا استامینوفن، هر </a:t>
            </a:r>
            <a:r>
              <a:rPr lang="en-US" dirty="0" smtClean="0"/>
              <a:t>4</a:t>
            </a:r>
            <a:r>
              <a:rPr lang="fa-IR" dirty="0"/>
              <a:t>تا6ساعت یکباربصورت تزریق بلوس استفاده می گردد. </a:t>
            </a:r>
            <a:endParaRPr lang="fa-IR" dirty="0" smtClean="0"/>
          </a:p>
          <a:p>
            <a:pPr algn="r" rtl="1"/>
            <a:r>
              <a:rPr lang="fa-IR" dirty="0"/>
              <a:t> </a:t>
            </a:r>
            <a:r>
              <a:rPr lang="en-US" dirty="0" smtClean="0"/>
              <a:t>NSAID</a:t>
            </a:r>
            <a:r>
              <a:rPr lang="fa-IR" dirty="0" smtClean="0"/>
              <a:t>ها </a:t>
            </a:r>
            <a:r>
              <a:rPr lang="fa-IR" dirty="0"/>
              <a:t>به علت ایجاد عوارضی مثل خونریزی های گوارشی و نارسایی های کلیوی و ممنوعیت مصرف در شرایط دهیدراتاسیون و </a:t>
            </a:r>
            <a:r>
              <a:rPr lang="fa-IR" dirty="0" smtClean="0"/>
              <a:t>مشکلات انعقادی،بایدبااحتیاط </a:t>
            </a:r>
            <a:r>
              <a:rPr lang="fa-IR" dirty="0"/>
              <a:t>مصرف شوند</a:t>
            </a:r>
            <a:r>
              <a:rPr lang="fa-IR" dirty="0" smtClean="0"/>
              <a:t>.(درشیرخواران </a:t>
            </a:r>
            <a:r>
              <a:rPr lang="fa-IR" dirty="0"/>
              <a:t>زیر 6ماه </a:t>
            </a:r>
            <a:r>
              <a:rPr lang="fa-IR" dirty="0" smtClean="0"/>
              <a:t>ممنوعیت </a:t>
            </a:r>
            <a:r>
              <a:rPr lang="fa-IR" dirty="0"/>
              <a:t>مطلق دارد</a:t>
            </a:r>
            <a:r>
              <a:rPr lang="fa-IR" dirty="0" smtClean="0"/>
              <a:t>)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4572000"/>
            <a:ext cx="3657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93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3048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کرم املا(لیدوکاِئین و </a:t>
            </a:r>
            <a:r>
              <a:rPr lang="fa-IR" b="1" dirty="0" smtClean="0">
                <a:solidFill>
                  <a:srgbClr val="FF0000"/>
                </a:solidFill>
              </a:rPr>
              <a:t>پریلوکائین)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1905000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dirty="0"/>
              <a:t>درصورت موجود نبودن کرم املا، می توان از پماد زایلوکائین بر روی موضع </a:t>
            </a:r>
            <a:r>
              <a:rPr lang="fa-IR" dirty="0" smtClean="0"/>
              <a:t>موردنظر(رگ گیری یا</a:t>
            </a:r>
            <a:r>
              <a:rPr lang="en-US" dirty="0" smtClean="0"/>
              <a:t>LP</a:t>
            </a:r>
            <a:r>
              <a:rPr lang="fa-IR" dirty="0"/>
              <a:t>) به مدت نیم تا یک ساعت قبل از انجام پروسیجر استفاده نمود. حتما باید بر روی پماد، پوشش پلاستیکی قرار داده شود. </a:t>
            </a:r>
            <a:endParaRPr lang="fa-IR" dirty="0" smtClean="0"/>
          </a:p>
          <a:p>
            <a:pPr algn="r" rtl="1"/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5715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907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ملاحظات ایمنی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798638"/>
          </a:xfrm>
        </p:spPr>
        <p:txBody>
          <a:bodyPr/>
          <a:lstStyle/>
          <a:p>
            <a:pPr algn="ctr" rtl="1"/>
            <a:r>
              <a:rPr lang="fa-IR" dirty="0"/>
              <a:t>تنظیم دوز: دوز داروها باید بر اساس وزن یا سطح بدنی کودک و </a:t>
            </a:r>
            <a:r>
              <a:rPr lang="fa-IR" dirty="0" smtClean="0"/>
              <a:t>تحت </a:t>
            </a:r>
            <a:r>
              <a:rPr lang="fa-IR" dirty="0"/>
              <a:t>نظارت پزشک متخصص تنظیم شود.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29000"/>
            <a:ext cx="5715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159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24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پایش عوارض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49927"/>
            <a:ext cx="8686800" cy="4038600"/>
          </a:xfrm>
        </p:spPr>
        <p:txBody>
          <a:bodyPr>
            <a:normAutofit fontScale="70000" lnSpcReduction="20000"/>
          </a:bodyPr>
          <a:lstStyle/>
          <a:p>
            <a:pPr algn="ctr" rtl="1"/>
            <a:r>
              <a:rPr lang="fa-IR" dirty="0"/>
              <a:t>علائم </a:t>
            </a:r>
            <a:r>
              <a:rPr lang="fa-IR" i="1" u="sng" dirty="0">
                <a:solidFill>
                  <a:srgbClr val="FF0000"/>
                </a:solidFill>
              </a:rPr>
              <a:t>دپرسیون </a:t>
            </a:r>
            <a:r>
              <a:rPr lang="fa-IR" i="1" u="sng" dirty="0" smtClean="0">
                <a:solidFill>
                  <a:srgbClr val="FF0000"/>
                </a:solidFill>
              </a:rPr>
              <a:t>تنفسی،تهوع،استفراغ،یایبوست </a:t>
            </a:r>
            <a:r>
              <a:rPr lang="fa-IR" dirty="0" smtClean="0"/>
              <a:t>بررسی شود.</a:t>
            </a:r>
          </a:p>
          <a:p>
            <a:pPr marL="0" indent="0" algn="ctr" rtl="1">
              <a:buNone/>
            </a:pPr>
            <a:endParaRPr lang="fa-IR" dirty="0" smtClean="0"/>
          </a:p>
          <a:p>
            <a:pPr algn="ctr" rtl="1"/>
            <a:r>
              <a:rPr lang="fa-IR" dirty="0"/>
              <a:t>درصورت تجویز هرنوع داروی مخدر یا سداتیو  باید کودک با </a:t>
            </a:r>
            <a:r>
              <a:rPr lang="fa-IR" u="sng" dirty="0">
                <a:solidFill>
                  <a:srgbClr val="FF0000"/>
                </a:solidFill>
              </a:rPr>
              <a:t>مانیتور پالس اکسی متری </a:t>
            </a:r>
            <a:r>
              <a:rPr lang="fa-IR" dirty="0"/>
              <a:t>پایش گردد و </a:t>
            </a:r>
            <a:r>
              <a:rPr lang="fa-IR" u="sng" dirty="0">
                <a:solidFill>
                  <a:srgbClr val="FF0000"/>
                </a:solidFill>
              </a:rPr>
              <a:t>در مکان در معرض دید </a:t>
            </a:r>
            <a:r>
              <a:rPr lang="fa-IR" dirty="0"/>
              <a:t>قرار داشته باشد</a:t>
            </a:r>
            <a:r>
              <a:rPr lang="fa-IR" dirty="0" smtClean="0"/>
              <a:t>.</a:t>
            </a:r>
          </a:p>
          <a:p>
            <a:pPr marL="0" indent="0" algn="ctr" rtl="1">
              <a:buNone/>
            </a:pPr>
            <a:r>
              <a:rPr lang="fa-IR" dirty="0" smtClean="0"/>
              <a:t> </a:t>
            </a:r>
          </a:p>
          <a:p>
            <a:pPr algn="ctr" rtl="1"/>
            <a:r>
              <a:rPr lang="fa-IR" dirty="0"/>
              <a:t> در صورت بروز دپرسیون تنفسی، اقدامات حمایتی فوری مانند </a:t>
            </a:r>
            <a:r>
              <a:rPr lang="fa-IR" dirty="0" smtClean="0"/>
              <a:t>اکسیژن درمانی </a:t>
            </a:r>
            <a:r>
              <a:rPr lang="fa-IR" dirty="0"/>
              <a:t>انجام شود</a:t>
            </a:r>
            <a:r>
              <a:rPr lang="fa-IR" dirty="0" smtClean="0"/>
              <a:t>.</a:t>
            </a:r>
          </a:p>
          <a:p>
            <a:pPr algn="ctr" rtl="1"/>
            <a:endParaRPr lang="fa-IR" dirty="0"/>
          </a:p>
          <a:p>
            <a:pPr marL="0" indent="0" algn="ctr" rtl="1">
              <a:buNone/>
            </a:pPr>
            <a:endParaRPr lang="fa-IR" dirty="0" smtClean="0"/>
          </a:p>
          <a:p>
            <a:pPr algn="ctr" rtl="1"/>
            <a:r>
              <a:rPr lang="fa-IR" dirty="0"/>
              <a:t>توضیحات: در موارد جراحی های بزرگ یا دردهای </a:t>
            </a:r>
            <a:r>
              <a:rPr lang="fa-IR" dirty="0" smtClean="0"/>
              <a:t>غیرقابل کنترل </a:t>
            </a:r>
            <a:r>
              <a:rPr lang="fa-IR" dirty="0"/>
              <a:t>با درمان سیستمیک، با نظر پزشک معالج، بیحسی اپیدورال یا نخاعی و بلوک های منطقه ای میتواند </a:t>
            </a:r>
            <a:r>
              <a:rPr lang="fa-IR" dirty="0" smtClean="0"/>
              <a:t>به عنوان گزینه ای </a:t>
            </a:r>
            <a:r>
              <a:rPr lang="fa-IR" dirty="0"/>
              <a:t>مؤثر به کار رود.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81600"/>
            <a:ext cx="4648201" cy="16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188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0133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73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29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15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361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مرحله سوم: ارزیابی مجدد (</a:t>
            </a:r>
            <a:r>
              <a:rPr lang="fa-IR" b="1" dirty="0" smtClean="0">
                <a:solidFill>
                  <a:srgbClr val="FF0000"/>
                </a:solidFill>
              </a:rPr>
              <a:t>ارزشیابی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475037"/>
          </a:xfrm>
        </p:spPr>
        <p:txBody>
          <a:bodyPr>
            <a:normAutofit fontScale="77500" lnSpcReduction="20000"/>
          </a:bodyPr>
          <a:lstStyle/>
          <a:p>
            <a:pPr marL="514350" indent="-514350" algn="r" rtl="1">
              <a:buClr>
                <a:srgbClr val="C00000"/>
              </a:buClr>
              <a:buSzPct val="80000"/>
              <a:buFont typeface="+mj-lt"/>
              <a:buAutoNum type="arabicParenR"/>
            </a:pPr>
            <a:r>
              <a:rPr lang="fa-IR" dirty="0" smtClean="0"/>
              <a:t>بر </a:t>
            </a:r>
            <a:r>
              <a:rPr lang="fa-IR" dirty="0"/>
              <a:t>اساس شدت درد کودک، ارزیابی </a:t>
            </a:r>
            <a:r>
              <a:rPr lang="fa-IR" dirty="0" smtClean="0"/>
              <a:t>درد وکنترل علائم حیاتی هرنیم تا4ساعت ادامه می یابد.</a:t>
            </a:r>
          </a:p>
          <a:p>
            <a:pPr marL="514350" indent="-514350" algn="r" rtl="1">
              <a:buClr>
                <a:srgbClr val="C00000"/>
              </a:buClr>
              <a:buSzPct val="80000"/>
              <a:buFont typeface="+mj-lt"/>
              <a:buAutoNum type="arabicParenR"/>
            </a:pPr>
            <a:r>
              <a:rPr lang="fa-IR" dirty="0"/>
              <a:t>در کودکان با شدت درد کمتر، پایش روتین و در کودکان با شدت درد متوسط تا شدید ارزیابی درد در فواصل زمانی </a:t>
            </a:r>
            <a:r>
              <a:rPr lang="fa-IR" dirty="0" smtClean="0"/>
              <a:t>کوتاه </a:t>
            </a:r>
            <a:r>
              <a:rPr lang="fa-IR" dirty="0"/>
              <a:t>تر و مطابق الگوریتم مدیریت درد ادامه یابد. </a:t>
            </a:r>
            <a:endParaRPr lang="fa-IR" dirty="0" smtClean="0"/>
          </a:p>
          <a:p>
            <a:pPr marL="514350" indent="-514350" algn="r" rtl="1">
              <a:buClr>
                <a:srgbClr val="C00000"/>
              </a:buClr>
              <a:buSzPct val="80000"/>
              <a:buFont typeface="+mj-lt"/>
              <a:buAutoNum type="arabicParenR"/>
            </a:pPr>
            <a:r>
              <a:rPr lang="fa-IR" dirty="0"/>
              <a:t> نتایج ارزیابی مجدد کودک باید به اطلاع پزشک مربوطه برسد و مستند سازی مناسب در هر مرحله از تشخیص، تسکین </a:t>
            </a:r>
            <a:r>
              <a:rPr lang="fa-IR" dirty="0" smtClean="0"/>
              <a:t>و </a:t>
            </a:r>
            <a:r>
              <a:rPr lang="fa-IR" dirty="0"/>
              <a:t>ارزیابی مجدد درد توسط پرستار صورت گیرد و بر اساس نظر پزشک نیز در مورد قطع یا ادامه داروی مسکن، تصمیم گیری شود.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76800"/>
            <a:ext cx="4038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568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 rtl="1"/>
            <a:r>
              <a:rPr lang="fa-IR" b="1" dirty="0"/>
              <a:t>افراد صاحب صلاحیت جهت ارایه خدمت مربوطه:کلیه پرستاران شاغل در بخش های بستری در بیمارستان های </a:t>
            </a:r>
            <a:r>
              <a:rPr lang="fa-IR" b="1" dirty="0" smtClean="0"/>
              <a:t>کشور </a:t>
            </a:r>
            <a:r>
              <a:rPr lang="fa-IR" b="1" dirty="0"/>
              <a:t>می باشند. </a:t>
            </a:r>
            <a:endParaRPr lang="fa-IR" b="1" dirty="0" smtClean="0"/>
          </a:p>
          <a:p>
            <a:pPr marL="0" indent="0" algn="ctr" rtl="1">
              <a:buNone/>
            </a:pPr>
            <a:endParaRPr lang="fa-IR" b="1" dirty="0" smtClean="0"/>
          </a:p>
          <a:p>
            <a:pPr algn="ctr" rtl="1"/>
            <a:r>
              <a:rPr lang="fa-IR" b="1" dirty="0"/>
              <a:t> موارد ضروری جهت آموزش به بیمار شامل آموزش شناسایی علایم خطر، روش های غیر دارویی تسکین درد و </a:t>
            </a:r>
            <a:r>
              <a:rPr lang="fa-IR" b="1" dirty="0" smtClean="0"/>
              <a:t>استفاده </a:t>
            </a:r>
            <a:r>
              <a:rPr lang="fa-IR" b="1" dirty="0"/>
              <a:t>از داروهای تجویز شده به همراه شناسایی عوارض جانبی و </a:t>
            </a:r>
            <a:r>
              <a:rPr lang="fa-IR" b="1" dirty="0" smtClean="0"/>
              <a:t>نحوه </a:t>
            </a:r>
            <a:r>
              <a:rPr lang="fa-IR" b="1" dirty="0"/>
              <a:t>مدیریت آن می باشد. </a:t>
            </a:r>
          </a:p>
          <a:p>
            <a:pPr algn="ctr" rt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8658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772400" cy="2057400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انواع ابزارهای اندازه گیری درد در شیرخواران و کودکان بر حسب نوع درد و سن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525963"/>
          </a:xfrm>
        </p:spPr>
        <p:txBody>
          <a:bodyPr>
            <a:normAutofit fontScale="85000" lnSpcReduction="10000"/>
          </a:bodyPr>
          <a:lstStyle/>
          <a:p>
            <a:pPr algn="ctr" rtl="1"/>
            <a:r>
              <a:rPr lang="fa-IR" b="1" dirty="0" smtClean="0">
                <a:solidFill>
                  <a:srgbClr val="FF0000"/>
                </a:solidFill>
              </a:rPr>
              <a:t>والدین </a:t>
            </a:r>
            <a:r>
              <a:rPr lang="fa-IR" dirty="0"/>
              <a:t>نقش حیاتی در مدیریت درد کودکان ایفا میکنند. آنها با شناخت دقیق از رفتارها و نیازهای فرزندان خود، میتوانند </a:t>
            </a:r>
            <a:r>
              <a:rPr lang="fa-IR" dirty="0" smtClean="0"/>
              <a:t>،به </a:t>
            </a:r>
            <a:r>
              <a:rPr lang="fa-IR" dirty="0"/>
              <a:t>تیم پزشکی کمک کنند تا علائم درد را سریعتر شناسایی و به آن پاسخ دهند</a:t>
            </a:r>
            <a:r>
              <a:rPr lang="fa-IR" dirty="0" smtClean="0"/>
              <a:t>.</a:t>
            </a:r>
          </a:p>
          <a:p>
            <a:pPr marL="0" indent="0" algn="ctr" rtl="1">
              <a:buNone/>
            </a:pPr>
            <a:r>
              <a:rPr lang="fa-IR" dirty="0" smtClean="0"/>
              <a:t> </a:t>
            </a:r>
          </a:p>
          <a:p>
            <a:pPr algn="ctr" rtl="1"/>
            <a:r>
              <a:rPr lang="fa-IR" dirty="0" smtClean="0"/>
              <a:t>حضور </a:t>
            </a:r>
            <a:r>
              <a:rPr lang="fa-IR" dirty="0"/>
              <a:t>والدین و حمایت عاطفی آنها در طول فرآیند درمان میتواند به کاهش اضطراب و درد کودک کمک کند. </a:t>
            </a:r>
            <a:endParaRPr lang="fa-IR" dirty="0" smtClean="0"/>
          </a:p>
          <a:p>
            <a:pPr algn="ctr" rtl="1"/>
            <a:endParaRPr lang="fa-IR" dirty="0" smtClean="0"/>
          </a:p>
          <a:p>
            <a:pPr algn="ctr" rtl="1"/>
            <a:r>
              <a:rPr lang="fa-IR" dirty="0" smtClean="0"/>
              <a:t>تکنیکهایی </a:t>
            </a:r>
            <a:r>
              <a:rPr lang="fa-IR" dirty="0"/>
              <a:t>مانند </a:t>
            </a:r>
            <a:r>
              <a:rPr lang="fa-IR" b="1" i="1" dirty="0">
                <a:solidFill>
                  <a:srgbClr val="FF0000"/>
                </a:solidFill>
              </a:rPr>
              <a:t>در آغوش گرفتن، </a:t>
            </a:r>
            <a:r>
              <a:rPr lang="fa-IR" b="1" i="1" dirty="0" smtClean="0">
                <a:solidFill>
                  <a:srgbClr val="FF0000"/>
                </a:solidFill>
              </a:rPr>
              <a:t>صحبت </a:t>
            </a:r>
            <a:r>
              <a:rPr lang="fa-IR" b="1" i="1" dirty="0">
                <a:solidFill>
                  <a:srgbClr val="FF0000"/>
                </a:solidFill>
              </a:rPr>
              <a:t>کردن با کودک، یا حتی انجام بازیهای ساده </a:t>
            </a:r>
            <a:r>
              <a:rPr lang="fa-IR" dirty="0"/>
              <a:t>میتواند تأثیر چشمگیری در تسکین درد داشته باشد.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25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FLACC Scale (Face, Legs, Activity, Cry, </a:t>
            </a:r>
            <a:r>
              <a:rPr lang="en-US" b="1" dirty="0" err="1">
                <a:solidFill>
                  <a:srgbClr val="FF0000"/>
                </a:solidFill>
              </a:rPr>
              <a:t>Consolability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54162"/>
            <a:ext cx="7543800" cy="4525963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این مقیاس از پایان1ماهگی تا7سالگی استفاده می شود و پنج جنبه رفتاری را ارزیابی میکند. در کودکان بزرگتر بستری در </a:t>
            </a:r>
            <a:r>
              <a:rPr lang="en-US" dirty="0" smtClean="0"/>
              <a:t>PICU</a:t>
            </a:r>
            <a:r>
              <a:rPr lang="fa-IR" dirty="0" smtClean="0"/>
              <a:t> که </a:t>
            </a:r>
            <a:r>
              <a:rPr lang="fa-IR" dirty="0"/>
              <a:t>قادر به  تکلم نیستندنیز قابل استفاده است وبر مبنای </a:t>
            </a:r>
            <a:r>
              <a:rPr lang="fa-IR" b="1" dirty="0"/>
              <a:t>حالت چهره، حرکات پا، فعالیت بدنی، گریه و قابلیت </a:t>
            </a:r>
            <a:r>
              <a:rPr lang="fa-IR" b="1" dirty="0" smtClean="0"/>
              <a:t>تسلی پذیری</a:t>
            </a:r>
            <a:r>
              <a:rPr lang="fa-IR" dirty="0" smtClean="0"/>
              <a:t> </a:t>
            </a:r>
            <a:r>
              <a:rPr lang="fa-IR" dirty="0"/>
              <a:t>درد را اندازه گیری می </a:t>
            </a:r>
            <a:r>
              <a:rPr lang="fa-IR" dirty="0" smtClean="0"/>
              <a:t>کند.</a:t>
            </a:r>
            <a:endParaRPr lang="en-US" dirty="0" smtClean="0"/>
          </a:p>
          <a:p>
            <a:pPr algn="ctr" rtl="1"/>
            <a:r>
              <a:rPr lang="fa-IR" dirty="0"/>
              <a:t>روش استفاده: </a:t>
            </a:r>
            <a:endParaRPr lang="en-US" dirty="0" smtClean="0"/>
          </a:p>
          <a:p>
            <a:pPr marL="514350" indent="-514350" algn="r" rtl="1">
              <a:buClr>
                <a:srgbClr val="FF0000"/>
              </a:buClr>
              <a:buSzPct val="86000"/>
              <a:buFont typeface="+mj-lt"/>
              <a:buAutoNum type="arabicParenR"/>
            </a:pPr>
            <a:r>
              <a:rPr lang="fa-IR" dirty="0" smtClean="0"/>
              <a:t> </a:t>
            </a:r>
            <a:r>
              <a:rPr lang="fa-IR" dirty="0"/>
              <a:t>ارایه دهندگان مراقبت هر یک از پنج بخش (چهره، پاها، فعالیت، گریه، </a:t>
            </a:r>
            <a:r>
              <a:rPr lang="fa-IR" dirty="0" smtClean="0"/>
              <a:t>تسلی</a:t>
            </a:r>
            <a:r>
              <a:rPr lang="en-US" dirty="0" smtClean="0"/>
              <a:t> </a:t>
            </a:r>
            <a:r>
              <a:rPr lang="fa-IR" dirty="0" smtClean="0"/>
              <a:t>پذیری</a:t>
            </a:r>
            <a:r>
              <a:rPr lang="fa-IR" dirty="0"/>
              <a:t>) را مشاهده میکنند .</a:t>
            </a:r>
            <a:endParaRPr lang="en-US" dirty="0" smtClean="0"/>
          </a:p>
          <a:p>
            <a:pPr marL="514350" indent="-514350" algn="r" rtl="1">
              <a:buClr>
                <a:srgbClr val="FF0000"/>
              </a:buClr>
              <a:buSzPct val="86000"/>
              <a:buFont typeface="+mj-lt"/>
              <a:buAutoNum type="arabicParenR"/>
            </a:pPr>
            <a:r>
              <a:rPr lang="fa-IR" dirty="0" smtClean="0"/>
              <a:t>هر </a:t>
            </a:r>
            <a:r>
              <a:rPr lang="fa-IR" dirty="0"/>
              <a:t>بخش از صفر تا </a:t>
            </a:r>
            <a:r>
              <a:rPr lang="fa-IR" dirty="0" smtClean="0"/>
              <a:t>2</a:t>
            </a:r>
            <a:r>
              <a:rPr lang="fa-IR" dirty="0"/>
              <a:t> امتیاز میگیرد که بالاترین نمره کل</a:t>
            </a:r>
            <a:r>
              <a:rPr lang="fa-IR" dirty="0" smtClean="0"/>
              <a:t> 10است. </a:t>
            </a:r>
          </a:p>
          <a:p>
            <a:pPr marL="514350" indent="-514350" algn="r" rtl="1">
              <a:buClr>
                <a:srgbClr val="FF0000"/>
              </a:buClr>
              <a:buSzPct val="86000"/>
              <a:buFont typeface="+mj-lt"/>
              <a:buAutoNum type="arabicParenR"/>
            </a:pPr>
            <a:r>
              <a:rPr lang="fa-IR" dirty="0" smtClean="0"/>
              <a:t>امتیاز </a:t>
            </a:r>
            <a:r>
              <a:rPr lang="fa-IR" dirty="0"/>
              <a:t>کلی به عنوان شدت درد ثبت </a:t>
            </a:r>
            <a:r>
              <a:rPr lang="fa-IR" dirty="0" smtClean="0"/>
              <a:t>میشود.</a:t>
            </a:r>
          </a:p>
          <a:p>
            <a:pPr marL="514350" indent="-514350" algn="r" rtl="1">
              <a:buClr>
                <a:srgbClr val="FF0000"/>
              </a:buClr>
              <a:buSzPct val="86000"/>
              <a:buFont typeface="+mj-lt"/>
              <a:buAutoNum type="arabicParenR"/>
            </a:pPr>
            <a:r>
              <a:rPr lang="fa-IR" b="1" dirty="0" smtClean="0"/>
              <a:t>نمره کمتراز 3دردخفیف</a:t>
            </a:r>
            <a:r>
              <a:rPr lang="fa-IR" b="1" dirty="0"/>
              <a:t> </a:t>
            </a:r>
            <a:r>
              <a:rPr lang="fa-IR" b="1" dirty="0" smtClean="0"/>
              <a:t>،4تا6دردمتوسط</a:t>
            </a:r>
            <a:r>
              <a:rPr lang="fa-IR" b="1" dirty="0"/>
              <a:t> </a:t>
            </a:r>
            <a:r>
              <a:rPr lang="fa-IR" b="1" dirty="0" smtClean="0"/>
              <a:t>،ونمره بالاتر از 7دردشدید رانشان میدهد.</a:t>
            </a:r>
            <a:endParaRPr lang="en-US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447800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77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706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396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Wong-Baker Faces Pain Rating Scale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این مقیاس از یک سری تصاویر </a:t>
            </a:r>
            <a:r>
              <a:rPr lang="fa-IR" dirty="0" smtClean="0"/>
              <a:t>چهره های </a:t>
            </a:r>
            <a:r>
              <a:rPr lang="fa-IR" dirty="0"/>
              <a:t>متفاوت استفاده میکند که از یک چهره </a:t>
            </a:r>
            <a:r>
              <a:rPr lang="fa-IR" dirty="0" smtClean="0"/>
              <a:t>خوشحال </a:t>
            </a:r>
            <a:r>
              <a:rPr lang="fa-IR" dirty="0"/>
              <a:t>(نشاندهنده "هیچ دردی") تا  </a:t>
            </a:r>
            <a:r>
              <a:rPr lang="fa-IR" dirty="0" smtClean="0"/>
              <a:t>یک </a:t>
            </a:r>
            <a:r>
              <a:rPr lang="fa-IR" dirty="0"/>
              <a:t>چهره بسیار ناراحت (نشاندهنده "بیشترین درد ممکن") متغیر است. این ابزار به خصوص برای کودکان بین </a:t>
            </a:r>
            <a:r>
              <a:rPr lang="fa-IR" dirty="0" smtClean="0"/>
              <a:t>3تا7سال که </a:t>
            </a:r>
            <a:r>
              <a:rPr lang="fa-IR" dirty="0"/>
              <a:t>ممکن است قادر به استفاده از </a:t>
            </a:r>
            <a:r>
              <a:rPr lang="fa-IR" dirty="0" smtClean="0"/>
              <a:t>مقیاس های </a:t>
            </a:r>
            <a:r>
              <a:rPr lang="fa-IR" dirty="0"/>
              <a:t>عددی نباشند، مناسب است</a:t>
            </a:r>
            <a:r>
              <a:rPr lang="fa-IR" dirty="0" smtClean="0"/>
              <a:t>.</a:t>
            </a:r>
          </a:p>
          <a:p>
            <a:pPr algn="ctr" rtl="1"/>
            <a:r>
              <a:rPr lang="fa-IR" dirty="0"/>
              <a:t> </a:t>
            </a:r>
            <a:r>
              <a:rPr lang="fa-IR" b="1" dirty="0"/>
              <a:t>روش </a:t>
            </a:r>
            <a:r>
              <a:rPr lang="fa-IR" b="1" dirty="0" smtClean="0"/>
              <a:t>استفاده:</a:t>
            </a:r>
          </a:p>
          <a:p>
            <a:pPr marL="0" indent="0" algn="ctr" rtl="1">
              <a:buNone/>
            </a:pPr>
            <a:r>
              <a:rPr lang="fa-IR" dirty="0" smtClean="0"/>
              <a:t>به کودک </a:t>
            </a:r>
            <a:r>
              <a:rPr lang="fa-IR" dirty="0"/>
              <a:t>تصاویری </a:t>
            </a:r>
            <a:r>
              <a:rPr lang="fa-IR" dirty="0" smtClean="0"/>
              <a:t>ازچهره هانشان داده میشود.</a:t>
            </a:r>
          </a:p>
          <a:p>
            <a:pPr marL="0" indent="0" algn="ctr" rtl="1">
              <a:buNone/>
            </a:pPr>
            <a:r>
              <a:rPr lang="fa-IR" dirty="0"/>
              <a:t> </a:t>
            </a:r>
            <a:r>
              <a:rPr lang="fa-IR" dirty="0" smtClean="0"/>
              <a:t>از </a:t>
            </a:r>
            <a:r>
              <a:rPr lang="fa-IR" dirty="0"/>
              <a:t>کودک خواسته میشود که </a:t>
            </a:r>
            <a:r>
              <a:rPr lang="fa-IR" dirty="0" smtClean="0"/>
              <a:t>چهره ای </a:t>
            </a:r>
            <a:r>
              <a:rPr lang="fa-IR" dirty="0"/>
              <a:t>را انتخاب کند که </a:t>
            </a:r>
            <a:r>
              <a:rPr lang="fa-IR" dirty="0" smtClean="0"/>
              <a:t>احساسات او راتوصیف میکند.</a:t>
            </a:r>
          </a:p>
          <a:p>
            <a:pPr marL="0" indent="0" algn="ctr" rtl="1">
              <a:buNone/>
            </a:pPr>
            <a:r>
              <a:rPr lang="fa-IR" dirty="0" smtClean="0"/>
              <a:t>نتیجه براساس عددمرتبط با چهره انتخاب شده(ازصفرتا10)ثبت میشود.</a:t>
            </a:r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b="1" dirty="0"/>
              <a:t>نمرات </a:t>
            </a:r>
            <a:r>
              <a:rPr lang="fa-IR" b="1" dirty="0" smtClean="0"/>
              <a:t>1تا3دردخفیف،4تا6دردمتوسط ونمرات 7تا9دردشدید ونمره 10دردبسیارشدید میباشد.</a:t>
            </a:r>
            <a:endParaRPr lang="en-US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8610600" cy="15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812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48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336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838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Numeric Rating Scale (NRS)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686800" cy="4419600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این مقیاس برای کودکان بالای 7سال که قادر به فهم مفاهیم </a:t>
            </a:r>
            <a:r>
              <a:rPr lang="fa-IR" dirty="0" smtClean="0"/>
              <a:t>انتزاعی تری </a:t>
            </a:r>
            <a:r>
              <a:rPr lang="fa-IR" dirty="0"/>
              <a:t>هستند، استفاده میشود. یک خط افقی یا عمودی با دو انتهای مشخص (یک انتها بدون درد و انتهای دیگر بیشترین درد) به کودک نشان داده شده و از او خواسته می شود شدت (عدد) درد خود را روی طیف مشخص کند. </a:t>
            </a:r>
            <a:endParaRPr lang="fa-IR" dirty="0" smtClean="0"/>
          </a:p>
          <a:p>
            <a:pPr algn="ctr" rtl="1"/>
            <a:r>
              <a:rPr lang="fa-IR" b="1" dirty="0"/>
              <a:t>روش </a:t>
            </a:r>
            <a:r>
              <a:rPr lang="fa-IR" b="1" dirty="0" smtClean="0"/>
              <a:t>استفاده:</a:t>
            </a:r>
          </a:p>
          <a:p>
            <a:pPr marL="0" indent="0" algn="ctr" rtl="1">
              <a:buNone/>
            </a:pPr>
            <a:r>
              <a:rPr lang="en-US" dirty="0"/>
              <a:t> </a:t>
            </a:r>
            <a:r>
              <a:rPr lang="fa-IR" dirty="0" smtClean="0"/>
              <a:t>یک </a:t>
            </a:r>
            <a:r>
              <a:rPr lang="fa-IR" dirty="0"/>
              <a:t>خط نشان داده میشود که یک طرف آن "بدون درد" و طرف دیگر "بیشترین درد" </a:t>
            </a:r>
            <a:r>
              <a:rPr lang="fa-IR" dirty="0" smtClean="0"/>
              <a:t>است.</a:t>
            </a:r>
          </a:p>
          <a:p>
            <a:pPr marL="0" indent="0" algn="ctr" rtl="1">
              <a:buNone/>
            </a:pPr>
            <a:r>
              <a:rPr lang="fa-IR" dirty="0"/>
              <a:t> . از کودک خواسته میشود که با علامت زدن </a:t>
            </a:r>
            <a:r>
              <a:rPr lang="fa-IR" dirty="0" smtClean="0"/>
              <a:t>نقطه ای </a:t>
            </a:r>
            <a:r>
              <a:rPr lang="fa-IR" dirty="0"/>
              <a:t>روی خط، میزان درد خود را مشخص </a:t>
            </a:r>
            <a:r>
              <a:rPr lang="fa-IR" dirty="0" smtClean="0"/>
              <a:t>کند.</a:t>
            </a:r>
          </a:p>
          <a:p>
            <a:pPr marL="0" indent="0" algn="ctr" rtl="1">
              <a:buNone/>
            </a:pPr>
            <a:r>
              <a:rPr lang="fa-IR" dirty="0" smtClean="0"/>
              <a:t>مکان علامت روی خط به عنوان درجه درد ثبت میشود.(صفرتا10)</a:t>
            </a:r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b="1" dirty="0" smtClean="0"/>
              <a:t>نمرات1تا3دردخفیف،4تا6دردمتوسط ونمرات7تا10دردشدیدمیباشد.</a:t>
            </a:r>
          </a:p>
          <a:p>
            <a:pPr marL="514350" indent="-514350" algn="ctr" rtl="1">
              <a:buFont typeface="+mj-lt"/>
              <a:buAutoNum type="arabicParenR"/>
            </a:pP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43550"/>
            <a:ext cx="5562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253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8839200" cy="25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305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Children ’s and Infant’s Postoperative Pain Scale (CHIPPS)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این ابزار برای شیرخواران و کودکان 6ماه تا7سال برای تعیین شدت دردهای بعد از عمل جراحی کاربرد دارد. نمره صفر تا 3عدم وجود درد را نشان می دهد و نمرات بالای 4نیازمند مدیریت درد </a:t>
            </a:r>
            <a:r>
              <a:rPr lang="fa-IR" dirty="0" smtClean="0"/>
              <a:t>است.</a:t>
            </a:r>
          </a:p>
          <a:p>
            <a:pPr algn="ctr" rtl="1"/>
            <a:r>
              <a:rPr lang="fa-IR" b="1" dirty="0"/>
              <a:t>روش </a:t>
            </a:r>
            <a:r>
              <a:rPr lang="fa-IR" b="1" dirty="0" smtClean="0"/>
              <a:t>استفاده:</a:t>
            </a:r>
          </a:p>
          <a:p>
            <a:pPr marL="0" indent="0" algn="ctr" rtl="1">
              <a:buNone/>
            </a:pPr>
            <a:endParaRPr lang="fa-IR" b="1" dirty="0" smtClean="0"/>
          </a:p>
          <a:p>
            <a:pPr marL="0" indent="0" algn="ctr" rtl="1">
              <a:buNone/>
            </a:pPr>
            <a:r>
              <a:rPr lang="fa-IR" dirty="0" smtClean="0"/>
              <a:t>ارایه </a:t>
            </a:r>
            <a:r>
              <a:rPr lang="fa-IR" dirty="0"/>
              <a:t>دهندگان مراقبت هر یک از پنج بخش (چهره، پاها، فعالیت، گریه، </a:t>
            </a:r>
            <a:r>
              <a:rPr lang="fa-IR" dirty="0" smtClean="0"/>
              <a:t>تسلی پذیری)رامشاهده میکنند.</a:t>
            </a:r>
          </a:p>
          <a:p>
            <a:pPr marL="0" indent="0" algn="ctr" rtl="1">
              <a:buNone/>
            </a:pPr>
            <a:r>
              <a:rPr lang="fa-IR" dirty="0" smtClean="0"/>
              <a:t>هربخش ازصفرتا2امتیازمیگیردکه بالاترین نمره کل10است.</a:t>
            </a:r>
          </a:p>
          <a:p>
            <a:pPr marL="0" indent="0" algn="ctr" rtl="1">
              <a:buNone/>
            </a:pPr>
            <a:r>
              <a:rPr lang="fa-IR" dirty="0" smtClean="0"/>
              <a:t>امتیاز </a:t>
            </a:r>
            <a:r>
              <a:rPr lang="fa-IR" dirty="0"/>
              <a:t>کلی به </a:t>
            </a:r>
            <a:r>
              <a:rPr lang="fa-IR" dirty="0" smtClean="0"/>
              <a:t>عنوان شدت دردثبت میشود.</a:t>
            </a:r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r>
              <a:rPr lang="fa-IR" b="1" dirty="0"/>
              <a:t>نمره </a:t>
            </a:r>
            <a:r>
              <a:rPr lang="fa-IR" b="1" dirty="0" smtClean="0"/>
              <a:t>کمتراز3دردخفیف،4تا6دردمتوسط ونمره بالای 7دردشدید رانشان میدهد.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8846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5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28600"/>
            <a:ext cx="8686800" cy="8382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ابزارهای فیزیولوژیک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3627438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در برخی موارد که ارزیابی دقیق درد از طریق رفتارهای </a:t>
            </a:r>
            <a:r>
              <a:rPr lang="fa-IR" dirty="0" smtClean="0"/>
              <a:t>مشاهده ای </a:t>
            </a:r>
            <a:r>
              <a:rPr lang="fa-IR" dirty="0"/>
              <a:t>یا خودگزارشی ممکن نیست، از </a:t>
            </a:r>
            <a:r>
              <a:rPr lang="fa-IR" dirty="0" smtClean="0"/>
              <a:t>شاخص های </a:t>
            </a:r>
            <a:r>
              <a:rPr lang="fa-IR" dirty="0"/>
              <a:t>فیزیولوژیک مانند ضربان قلب و سطح اشباع اکسیژن به عنوان ابزارهای کمکی استفاده </a:t>
            </a:r>
            <a:r>
              <a:rPr lang="fa-IR" dirty="0" smtClean="0"/>
              <a:t>میشود.</a:t>
            </a:r>
          </a:p>
          <a:p>
            <a:pPr algn="ctr" rtl="1"/>
            <a:r>
              <a:rPr lang="en-US" sz="3800" b="1" u="sng" dirty="0">
                <a:solidFill>
                  <a:srgbClr val="FF0000"/>
                </a:solidFill>
              </a:rPr>
              <a:t>Heart Rate and Oxygen Saturation </a:t>
            </a:r>
            <a:endParaRPr lang="fa-IR" sz="3800" b="1" u="sng" dirty="0" smtClean="0">
              <a:solidFill>
                <a:srgbClr val="FF0000"/>
              </a:solidFill>
            </a:endParaRPr>
          </a:p>
          <a:p>
            <a:pPr marL="0" indent="0" algn="ctr" rtl="1">
              <a:buNone/>
            </a:pPr>
            <a:endParaRPr lang="fa-IR" sz="3800" b="1" u="sng" dirty="0" smtClean="0">
              <a:solidFill>
                <a:srgbClr val="FF0000"/>
              </a:solidFill>
            </a:endParaRPr>
          </a:p>
          <a:p>
            <a:pPr algn="r" rtl="1"/>
            <a:r>
              <a:rPr lang="fa-IR" dirty="0"/>
              <a:t> </a:t>
            </a:r>
            <a:r>
              <a:rPr lang="fa-IR" dirty="0">
                <a:solidFill>
                  <a:srgbClr val="FF0000"/>
                </a:solidFill>
              </a:rPr>
              <a:t>افزایش ضربان قلب و کاهش سطح اشباع اکسیژن </a:t>
            </a:r>
            <a:r>
              <a:rPr lang="fa-IR" dirty="0"/>
              <a:t>میتواند نشانگر وجود درد در شیرخواران </a:t>
            </a:r>
            <a:r>
              <a:rPr lang="fa-IR" dirty="0" smtClean="0"/>
              <a:t>یا </a:t>
            </a:r>
            <a:r>
              <a:rPr lang="fa-IR" dirty="0"/>
              <a:t>کودکانی باشد که </a:t>
            </a:r>
            <a:r>
              <a:rPr lang="fa-IR" dirty="0" smtClean="0"/>
              <a:t>نمیتوانند </a:t>
            </a:r>
            <a:r>
              <a:rPr lang="fa-IR" dirty="0"/>
              <a:t>به صورت مستقیم درد خود را بیان کنند. </a:t>
            </a:r>
            <a:endParaRPr lang="fa-IR" dirty="0" smtClean="0"/>
          </a:p>
          <a:p>
            <a:pPr algn="r" rtl="1"/>
            <a:r>
              <a:rPr lang="fa-IR" dirty="0"/>
              <a:t> این ابزارها به تنهایی کافی نیستند، اما به عنوان مکمل ابزارهای رفتاری میتوانند در تشخیص </a:t>
            </a:r>
            <a:r>
              <a:rPr lang="fa-IR" dirty="0" smtClean="0"/>
              <a:t>دقیق تر </a:t>
            </a:r>
            <a:r>
              <a:rPr lang="fa-IR" dirty="0"/>
              <a:t>کمک </a:t>
            </a:r>
            <a:r>
              <a:rPr lang="fa-IR" dirty="0" smtClean="0"/>
              <a:t>کنند.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28575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54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4525963"/>
          </a:xfrm>
        </p:spPr>
        <p:txBody>
          <a:bodyPr/>
          <a:lstStyle/>
          <a:p>
            <a:pPr algn="ctr" rtl="1"/>
            <a:r>
              <a:rPr lang="fa-IR" dirty="0"/>
              <a:t>از آنجا که درد در شیرخواران و کودکان اغلب نادیده گرفته شده و  </a:t>
            </a:r>
            <a:r>
              <a:rPr lang="fa-IR" dirty="0" smtClean="0"/>
              <a:t>تحقیقات </a:t>
            </a:r>
            <a:r>
              <a:rPr lang="fa-IR" dirty="0"/>
              <a:t>نشان میدهد که </a:t>
            </a:r>
            <a:r>
              <a:rPr lang="fa-IR" b="1" dirty="0"/>
              <a:t>عدم مدیریت مناسب درد میتواند تأثیرات منفی کوتاه مدت و بلندمدت بر سلامت جسمی و روانی </a:t>
            </a:r>
            <a:r>
              <a:rPr lang="fa-IR" dirty="0"/>
              <a:t>آن ها داشته باشد،  </a:t>
            </a:r>
            <a:r>
              <a:rPr lang="fa-IR" b="1" dirty="0">
                <a:solidFill>
                  <a:srgbClr val="FF0000"/>
                </a:solidFill>
              </a:rPr>
              <a:t>شناسایی، ارزیابی و کنترل مناسب درد</a:t>
            </a:r>
            <a:r>
              <a:rPr lang="fa-IR" dirty="0"/>
              <a:t> اهمیت زیادی دارد.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04930"/>
            <a:ext cx="65532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390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4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67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7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7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652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15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582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9915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87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8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8686800" cy="3962400"/>
          </a:xfrm>
        </p:spPr>
        <p:txBody>
          <a:bodyPr>
            <a:normAutofit fontScale="70000" lnSpcReduction="20000"/>
          </a:bodyPr>
          <a:lstStyle/>
          <a:p>
            <a:pPr algn="ctr" rtl="1"/>
            <a:r>
              <a:rPr lang="fa-IR" dirty="0"/>
              <a:t>این دستورالعمل به عنوان یک راهنمای عملی برای مدیریت درد در شیرخواران و کودکان (پایان یک ماهگی </a:t>
            </a:r>
            <a:r>
              <a:rPr lang="fa-IR" dirty="0" smtClean="0"/>
              <a:t>تا18سالگی </a:t>
            </a:r>
            <a:r>
              <a:rPr lang="fa-IR" dirty="0"/>
              <a:t>) می باشد، </a:t>
            </a:r>
            <a:r>
              <a:rPr lang="fa-IR" dirty="0" smtClean="0"/>
              <a:t>و </a:t>
            </a:r>
            <a:r>
              <a:rPr lang="fa-IR" dirty="0"/>
              <a:t>قابل استفاده در </a:t>
            </a:r>
            <a:r>
              <a:rPr lang="fa-IR" dirty="0" smtClean="0"/>
              <a:t>بخش </a:t>
            </a:r>
            <a:r>
              <a:rPr lang="fa-IR" dirty="0"/>
              <a:t>های بستری  و بخش های مراقبت </a:t>
            </a:r>
            <a:r>
              <a:rPr lang="fa-IR" dirty="0" smtClean="0"/>
              <a:t>های ویژه کودکان می باشد تاارایه </a:t>
            </a:r>
            <a:r>
              <a:rPr lang="fa-IR" dirty="0"/>
              <a:t>دهندگان مراقبت با اجرای آن بتوانند درد کودکان را مدیریت کنند. </a:t>
            </a:r>
            <a:endParaRPr lang="fa-IR" dirty="0" smtClean="0"/>
          </a:p>
          <a:p>
            <a:pPr marL="0" indent="0" algn="ctr" rtl="1">
              <a:buNone/>
            </a:pPr>
            <a:endParaRPr lang="fa-IR" dirty="0" smtClean="0"/>
          </a:p>
          <a:p>
            <a:pPr algn="ctr" rtl="1"/>
            <a:r>
              <a:rPr lang="fa-IR" b="1" dirty="0" smtClean="0"/>
              <a:t>استفاده </a:t>
            </a:r>
            <a:r>
              <a:rPr lang="fa-IR" b="1" dirty="0"/>
              <a:t>از ابزارهای مناسب برای سنین مختلف و روشهای ترکیبی غیر دارویی و دارویی جهت مدیریت درد، از اصول کلیدی در این دستورالعمل است. </a:t>
            </a:r>
            <a:endParaRPr lang="fa-IR" b="1" dirty="0" smtClean="0"/>
          </a:p>
          <a:p>
            <a:pPr marL="0" indent="0" algn="ctr" rtl="1">
              <a:buNone/>
            </a:pPr>
            <a:endParaRPr lang="fa-IR" dirty="0"/>
          </a:p>
          <a:p>
            <a:pPr algn="ctr" rtl="1"/>
            <a:r>
              <a:rPr lang="fa-IR" dirty="0" smtClean="0"/>
              <a:t>با </a:t>
            </a:r>
            <a:r>
              <a:rPr lang="fa-IR" dirty="0"/>
              <a:t>توجه به ویژگی های خاص دوره نوزادی  این دستورالعمل برای نوزادان کاربرد </a:t>
            </a:r>
            <a:r>
              <a:rPr lang="fa-IR" dirty="0" smtClean="0"/>
              <a:t>ندارد.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4572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13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</a:rPr>
              <a:t>اقدامات پرستاری در مدیریت درد شیرخواران و کودکان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3581400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/>
              <a:t> </a:t>
            </a:r>
            <a:r>
              <a:rPr lang="hy-AM" dirty="0"/>
              <a:t>֍</a:t>
            </a:r>
            <a:r>
              <a:rPr lang="fa-IR" b="1" dirty="0" smtClean="0">
                <a:solidFill>
                  <a:srgbClr val="FF0000"/>
                </a:solidFill>
              </a:rPr>
              <a:t>مرحله </a:t>
            </a:r>
            <a:r>
              <a:rPr lang="fa-IR" b="1" dirty="0">
                <a:solidFill>
                  <a:srgbClr val="FF0000"/>
                </a:solidFill>
              </a:rPr>
              <a:t>اول: </a:t>
            </a:r>
            <a:r>
              <a:rPr lang="fa-IR" b="1" dirty="0"/>
              <a:t>تشخیص و اندازه گیری  شدت </a:t>
            </a:r>
            <a:r>
              <a:rPr lang="fa-IR" b="1" dirty="0" smtClean="0"/>
              <a:t>درد</a:t>
            </a: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hy-AM" dirty="0" smtClean="0"/>
              <a:t> </a:t>
            </a:r>
            <a:r>
              <a:rPr lang="fa-IR" dirty="0" smtClean="0"/>
              <a:t>در </a:t>
            </a:r>
            <a:r>
              <a:rPr lang="fa-IR" dirty="0"/>
              <a:t>هر شیفت کاری همراه با کنترل علایم حیاتی شیرخوار و کودک، </a:t>
            </a:r>
            <a:r>
              <a:rPr lang="fa-IR" i="1" dirty="0"/>
              <a:t>درد نیز به عنوان پنجمین علامت حیاتی </a:t>
            </a:r>
            <a:r>
              <a:rPr lang="fa-IR" i="1" dirty="0" smtClean="0"/>
              <a:t>موردارزیابی قرارگیرد</a:t>
            </a:r>
            <a:r>
              <a:rPr lang="fa-IR" dirty="0" smtClean="0"/>
              <a:t>.</a:t>
            </a: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fa-IR" dirty="0" smtClean="0"/>
              <a:t>ارزیابی </a:t>
            </a:r>
            <a:r>
              <a:rPr lang="fa-IR" dirty="0"/>
              <a:t>باید به صورت منظم و در فواصل زمانی مشخص انجام شود </a:t>
            </a: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fa-IR" dirty="0" smtClean="0"/>
              <a:t>مقیاس </a:t>
            </a:r>
            <a:r>
              <a:rPr lang="fa-IR" dirty="0"/>
              <a:t>های اندازه گیری درد، متناسب با گروه های سنی مختلف، به شکل کارت های مجزا تهیه شده و در بخش ها </a:t>
            </a:r>
            <a:r>
              <a:rPr lang="fa-IR" dirty="0" smtClean="0"/>
              <a:t>در </a:t>
            </a:r>
            <a:r>
              <a:rPr lang="fa-IR" dirty="0"/>
              <a:t>دسترس قرار داده شوند</a:t>
            </a:r>
            <a:r>
              <a:rPr lang="fa-IR" dirty="0" smtClean="0"/>
              <a:t>.</a:t>
            </a: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fa-IR" dirty="0"/>
              <a:t> بسته به سن  کودک، ابزار مناسب انتخاب گردد.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718" y="5029201"/>
            <a:ext cx="4953000" cy="180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6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fa-IR" dirty="0"/>
              <a:t> </a:t>
            </a:r>
            <a:r>
              <a:rPr lang="fa-IR" b="1" dirty="0">
                <a:solidFill>
                  <a:srgbClr val="FF0000"/>
                </a:solidFill>
              </a:rPr>
              <a:t>مقیاس های اندازه گیری درد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FLACC </a:t>
            </a:r>
            <a:r>
              <a:rPr lang="fa-IR" b="1" dirty="0" smtClean="0"/>
              <a:t> </a:t>
            </a:r>
            <a:r>
              <a:rPr lang="en-US" b="1" dirty="0" smtClean="0"/>
              <a:t>Scale </a:t>
            </a:r>
            <a:r>
              <a:rPr lang="en-US" b="1" dirty="0"/>
              <a:t>(Face, Legs, Activity, Cry, </a:t>
            </a:r>
            <a:r>
              <a:rPr lang="en-US" b="1" dirty="0" err="1"/>
              <a:t>Consolability</a:t>
            </a:r>
            <a:r>
              <a:rPr lang="en-US" b="1" dirty="0" smtClean="0"/>
              <a:t>)</a:t>
            </a:r>
            <a:endParaRPr lang="fa-IR" b="1" dirty="0" smtClean="0"/>
          </a:p>
          <a:p>
            <a:pPr algn="r" rtl="1"/>
            <a:r>
              <a:rPr lang="fa-IR" dirty="0"/>
              <a:t>برای کودکان ازپایان یک ماهگی تا4 </a:t>
            </a:r>
            <a:r>
              <a:rPr lang="fa-IR" dirty="0" smtClean="0"/>
              <a:t>سال و همچنین </a:t>
            </a:r>
            <a:r>
              <a:rPr lang="fa-IR" dirty="0"/>
              <a:t>کودکان بزرگتر بستری در </a:t>
            </a:r>
            <a:r>
              <a:rPr lang="en-US" dirty="0" err="1" smtClean="0"/>
              <a:t>picu</a:t>
            </a:r>
            <a:r>
              <a:rPr lang="fa-IR" dirty="0"/>
              <a:t>که قادر </a:t>
            </a:r>
            <a:r>
              <a:rPr lang="fa-IR" dirty="0" smtClean="0"/>
              <a:t>صحبت نیستند قابل استفاده است</a:t>
            </a:r>
          </a:p>
          <a:p>
            <a:r>
              <a:rPr lang="en-US" dirty="0"/>
              <a:t> </a:t>
            </a:r>
            <a:r>
              <a:rPr lang="en-US" b="1" dirty="0"/>
              <a:t>Visual </a:t>
            </a:r>
            <a:r>
              <a:rPr lang="fa-IR" b="1" dirty="0" smtClean="0"/>
              <a:t> </a:t>
            </a:r>
            <a:r>
              <a:rPr lang="en-US" b="1" dirty="0" smtClean="0"/>
              <a:t>Analog </a:t>
            </a:r>
            <a:r>
              <a:rPr lang="fa-IR" b="1" dirty="0" smtClean="0"/>
              <a:t> </a:t>
            </a:r>
            <a:r>
              <a:rPr lang="en-US" b="1" dirty="0" smtClean="0"/>
              <a:t>Scale </a:t>
            </a:r>
            <a:r>
              <a:rPr lang="en-US" b="1" dirty="0"/>
              <a:t>(VAS): </a:t>
            </a:r>
            <a:endParaRPr lang="fa-IR" b="1" dirty="0" smtClean="0"/>
          </a:p>
          <a:p>
            <a:pPr algn="r" rtl="1"/>
            <a:r>
              <a:rPr lang="fa-IR" dirty="0"/>
              <a:t>برای کودکان بین 3تا7سال  به ویژه برای کودکانی که هنوز توانایی عددی کاملی ندارند، استفاده </a:t>
            </a:r>
            <a:r>
              <a:rPr lang="fa-IR" dirty="0" smtClean="0"/>
              <a:t>گردد.</a:t>
            </a:r>
          </a:p>
          <a:p>
            <a:r>
              <a:rPr lang="en-US" b="1" dirty="0"/>
              <a:t>Numeric </a:t>
            </a:r>
            <a:r>
              <a:rPr lang="fa-IR" b="1" dirty="0" smtClean="0"/>
              <a:t> </a:t>
            </a:r>
            <a:r>
              <a:rPr lang="en-US" b="1" dirty="0" smtClean="0"/>
              <a:t>Rating </a:t>
            </a:r>
            <a:r>
              <a:rPr lang="fa-IR" b="1" dirty="0" smtClean="0"/>
              <a:t> </a:t>
            </a:r>
            <a:r>
              <a:rPr lang="en-US" b="1" dirty="0" smtClean="0"/>
              <a:t>Scale </a:t>
            </a:r>
            <a:r>
              <a:rPr lang="en-US" b="1" dirty="0"/>
              <a:t>(NRS</a:t>
            </a:r>
            <a:r>
              <a:rPr lang="en-US" b="1" dirty="0" smtClean="0"/>
              <a:t>)</a:t>
            </a:r>
            <a:endParaRPr lang="fa-IR" b="1" dirty="0" smtClean="0"/>
          </a:p>
          <a:p>
            <a:pPr algn="r" rtl="1"/>
            <a:r>
              <a:rPr lang="fa-IR" dirty="0" smtClean="0"/>
              <a:t>ازحدود7سالگی به </a:t>
            </a:r>
            <a:r>
              <a:rPr lang="fa-IR" dirty="0"/>
              <a:t>بعد برای کودکانی که به طور دقیق میتوانند درد خود را با عدد توصیف کنند، استفاده </a:t>
            </a:r>
            <a:r>
              <a:rPr lang="fa-IR" dirty="0" smtClean="0"/>
              <a:t>گردد.</a:t>
            </a:r>
          </a:p>
          <a:p>
            <a:pPr algn="l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399"/>
            <a:ext cx="2762250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0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Children in the Postoperative Period Scale (CHIPSS)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7467600" cy="4022725"/>
          </a:xfrm>
        </p:spPr>
        <p:txBody>
          <a:bodyPr>
            <a:normAutofit fontScale="92500" lnSpcReduction="20000"/>
          </a:bodyPr>
          <a:lstStyle/>
          <a:p>
            <a:pPr algn="ctr" rtl="1"/>
            <a:r>
              <a:rPr lang="fa-IR" dirty="0"/>
              <a:t>ابزار اندازه گیری درد بعد از عمل </a:t>
            </a:r>
            <a:r>
              <a:rPr lang="fa-IR" dirty="0" smtClean="0"/>
              <a:t>درشیرخواران</a:t>
            </a:r>
            <a:r>
              <a:rPr lang="en-US" dirty="0" smtClean="0"/>
              <a:t> </a:t>
            </a:r>
            <a:r>
              <a:rPr lang="fa-IR" dirty="0"/>
              <a:t> </a:t>
            </a:r>
            <a:r>
              <a:rPr lang="fa-IR" dirty="0" smtClean="0"/>
              <a:t>و</a:t>
            </a:r>
            <a:r>
              <a:rPr lang="fa-IR" dirty="0" smtClean="0"/>
              <a:t> </a:t>
            </a:r>
            <a:r>
              <a:rPr lang="fa-IR" dirty="0"/>
              <a:t>کودکان </a:t>
            </a:r>
            <a:r>
              <a:rPr lang="fa-IR" dirty="0" smtClean="0"/>
              <a:t>تا7سال که </a:t>
            </a:r>
            <a:r>
              <a:rPr lang="fa-IR" dirty="0"/>
              <a:t>برای دردهای حاد پس از جراحی استفاده میگردد. </a:t>
            </a:r>
            <a:endParaRPr lang="fa-IR" dirty="0" smtClean="0"/>
          </a:p>
          <a:p>
            <a:pPr algn="ctr" rtl="1"/>
            <a:endParaRPr lang="fa-IR" dirty="0"/>
          </a:p>
          <a:p>
            <a:pPr algn="ctr" rtl="1"/>
            <a:r>
              <a:rPr lang="fa-IR" dirty="0"/>
              <a:t>بر اساس نمره ی کسب شده از هر مقیاس شدت درد ارزیابی </a:t>
            </a:r>
            <a:r>
              <a:rPr lang="fa-IR" dirty="0" smtClean="0"/>
              <a:t>گردد.</a:t>
            </a:r>
          </a:p>
          <a:p>
            <a:pPr algn="ctr" rtl="1"/>
            <a:endParaRPr lang="fa-IR" dirty="0"/>
          </a:p>
          <a:p>
            <a:pPr algn="ctr" rtl="1"/>
            <a:r>
              <a:rPr lang="fa-IR" dirty="0"/>
              <a:t>بر اساس شدت درد شیرخوار و کودک، جهت روند درمان یا تسکین درد تصمیم گیری </a:t>
            </a:r>
            <a:r>
              <a:rPr lang="fa-IR" dirty="0" smtClean="0"/>
              <a:t>شود.</a:t>
            </a:r>
            <a:endParaRPr lang="en-US" dirty="0"/>
          </a:p>
          <a:p>
            <a:pPr marL="0" indent="0" algn="ctr" rtl="1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4192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537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2112</TotalTime>
  <Words>2786</Words>
  <Application>Microsoft Office PowerPoint</Application>
  <PresentationFormat>On-screen Show (4:3)</PresentationFormat>
  <Paragraphs>203</Paragraphs>
  <Slides>55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Trek</vt:lpstr>
      <vt:lpstr> مراقبت های پرستاری در مدیریت درد شیرخواران و کودکان بستری در بیمارستان </vt:lpstr>
      <vt:lpstr>مقدمه</vt:lpstr>
      <vt:lpstr>PowerPoint Presentation</vt:lpstr>
      <vt:lpstr>PowerPoint Presentation</vt:lpstr>
      <vt:lpstr>PowerPoint Presentation</vt:lpstr>
      <vt:lpstr>PowerPoint Presentation</vt:lpstr>
      <vt:lpstr>اقدامات پرستاری در مدیریت درد شیرخواران و کودکان </vt:lpstr>
      <vt:lpstr> مقیاس های اندازه گیری درد </vt:lpstr>
      <vt:lpstr>Children in the Postoperative Period Scale (CHIPSS) </vt:lpstr>
      <vt:lpstr>مرحله دوم: درمان یا تسکین درد </vt:lpstr>
      <vt:lpstr>انواع روش های غیردارویی مثل  </vt:lpstr>
      <vt:lpstr> روش های غیر دارویی کنترل درد </vt:lpstr>
      <vt:lpstr> مکیدن غیر تغذیه ای و پستانک</vt:lpstr>
      <vt:lpstr>انحراف فکر</vt:lpstr>
      <vt:lpstr> بازی درمانی</vt:lpstr>
      <vt:lpstr> بازی تعاملی</vt:lpstr>
      <vt:lpstr> فعالیت های بدنی</vt:lpstr>
      <vt:lpstr> کارت های انحراف ذهن</vt:lpstr>
      <vt:lpstr>ماساژ</vt:lpstr>
      <vt:lpstr> روش های تسکین محیطی</vt:lpstr>
      <vt:lpstr> جویدن آدامس شیرین </vt:lpstr>
      <vt:lpstr>PowerPoint Presentation</vt:lpstr>
      <vt:lpstr>روش های دارویی کنترل درد </vt:lpstr>
      <vt:lpstr>PowerPoint Presentation</vt:lpstr>
      <vt:lpstr>PowerPoint Presentation</vt:lpstr>
      <vt:lpstr> استامینوفن</vt:lpstr>
      <vt:lpstr> ایبوپروفن</vt:lpstr>
      <vt:lpstr>فنتانیل</vt:lpstr>
      <vt:lpstr>PowerPoint Presentation</vt:lpstr>
      <vt:lpstr> کلونیدین</vt:lpstr>
      <vt:lpstr>کرم املا(لیدوکاِئین و پریلوکائین)</vt:lpstr>
      <vt:lpstr>ملاحظات ایمنی </vt:lpstr>
      <vt:lpstr>پایش عوارض </vt:lpstr>
      <vt:lpstr>PowerPoint Presentation</vt:lpstr>
      <vt:lpstr>PowerPoint Presentation</vt:lpstr>
      <vt:lpstr>PowerPoint Presentation</vt:lpstr>
      <vt:lpstr>مرحله سوم: ارزیابی مجدد (ارزشیابی(</vt:lpstr>
      <vt:lpstr>PowerPoint Presentation</vt:lpstr>
      <vt:lpstr>انواع ابزارهای اندازه گیری درد در شیرخواران و کودکان بر حسب نوع درد و سن</vt:lpstr>
      <vt:lpstr>FLACC Scale (Face, Legs, Activity, Cry, Consolability)</vt:lpstr>
      <vt:lpstr>PowerPoint Presentation</vt:lpstr>
      <vt:lpstr>PowerPoint Presentation</vt:lpstr>
      <vt:lpstr>Wong-Baker Faces Pain Rating Scale </vt:lpstr>
      <vt:lpstr>PowerPoint Presentation</vt:lpstr>
      <vt:lpstr>Numeric Rating Scale (NRS)</vt:lpstr>
      <vt:lpstr>PowerPoint Presentation</vt:lpstr>
      <vt:lpstr> Children ’s and Infant’s Postoperative Pain Scale (CHIPPS) </vt:lpstr>
      <vt:lpstr>PowerPoint Presentation</vt:lpstr>
      <vt:lpstr>ابزارهای فیزیولوژیک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مراقبت های پرستاری در مدیریت درد شیرخواران و کودکان بستری در بیمارستان </dc:title>
  <dc:creator>Windows User</dc:creator>
  <cp:lastModifiedBy>Windows User</cp:lastModifiedBy>
  <cp:revision>129</cp:revision>
  <dcterms:created xsi:type="dcterms:W3CDTF">2025-04-11T17:54:27Z</dcterms:created>
  <dcterms:modified xsi:type="dcterms:W3CDTF">2025-05-13T20:08:00Z</dcterms:modified>
</cp:coreProperties>
</file>